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tif" ContentType="image/tif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367" r:id="rId2"/>
    <p:sldId id="433" r:id="rId3"/>
    <p:sldId id="434" r:id="rId4"/>
    <p:sldId id="402" r:id="rId5"/>
    <p:sldId id="403" r:id="rId6"/>
    <p:sldId id="404" r:id="rId7"/>
    <p:sldId id="405" r:id="rId8"/>
    <p:sldId id="406" r:id="rId9"/>
    <p:sldId id="435" r:id="rId10"/>
    <p:sldId id="407" r:id="rId11"/>
    <p:sldId id="408" r:id="rId12"/>
    <p:sldId id="409" r:id="rId13"/>
    <p:sldId id="410" r:id="rId14"/>
    <p:sldId id="411" r:id="rId15"/>
    <p:sldId id="412" r:id="rId16"/>
    <p:sldId id="413" r:id="rId17"/>
    <p:sldId id="414" r:id="rId18"/>
    <p:sldId id="415" r:id="rId19"/>
    <p:sldId id="416" r:id="rId20"/>
    <p:sldId id="417" r:id="rId21"/>
    <p:sldId id="418" r:id="rId22"/>
    <p:sldId id="419" r:id="rId23"/>
    <p:sldId id="420" r:id="rId24"/>
    <p:sldId id="421" r:id="rId25"/>
    <p:sldId id="438" r:id="rId26"/>
    <p:sldId id="422" r:id="rId27"/>
    <p:sldId id="423" r:id="rId28"/>
    <p:sldId id="424" r:id="rId29"/>
    <p:sldId id="425" r:id="rId30"/>
    <p:sldId id="426" r:id="rId31"/>
    <p:sldId id="427" r:id="rId32"/>
    <p:sldId id="428" r:id="rId33"/>
    <p:sldId id="429" r:id="rId34"/>
    <p:sldId id="430" r:id="rId35"/>
    <p:sldId id="431" r:id="rId36"/>
    <p:sldId id="432" r:id="rId37"/>
    <p:sldId id="437" r:id="rId38"/>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008080"/>
    <a:srgbClr val="5DA1CB"/>
    <a:srgbClr val="339933"/>
    <a:srgbClr val="5AC349"/>
    <a:srgbClr val="4274B0"/>
    <a:srgbClr val="4577C7"/>
    <a:srgbClr val="2EDEBC"/>
    <a:srgbClr val="D9ECF5"/>
    <a:srgbClr val="4172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5361" autoAdjust="0"/>
    <p:restoredTop sz="94660"/>
  </p:normalViewPr>
  <p:slideViewPr>
    <p:cSldViewPr>
      <p:cViewPr varScale="1">
        <p:scale>
          <a:sx n="105" d="100"/>
          <a:sy n="105" d="100"/>
        </p:scale>
        <p:origin x="-438" y="-9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image" Target="../media/image1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2023-11-29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a:t>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536296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slide" Target="slide3.xml"/><Relationship Id="rId4" Type="http://schemas.openxmlformats.org/officeDocument/2006/relationships/slide" Target="slide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23xkcwlrjbs11-10.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23xkcwlrjbs11-11.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23xkcwlrjbs11-12.TIF" TargetMode="External"/><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23xkcwlrjbs11-12a.TIF" TargetMode="Externa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package" Target="../embeddings/Microsoft_Word_Document11111.docx"/><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6.emf"/></Relationships>
</file>

<file path=ppt/slides/_rels/slide14.xml.rels><?xml version="1.0" encoding="UTF-8" standalone="yes"?>
<Relationships xmlns="http://schemas.openxmlformats.org/package/2006/relationships"><Relationship Id="rId3" Type="http://schemas.openxmlformats.org/officeDocument/2006/relationships/image" Target="23xkcwlrjbs11-13.TIF" TargetMode="External"/><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23xkcwlrjbs11-13a.TIF" TargetMode="Externa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23xkcwlrjbs11-14.TIF" TargetMode="External"/><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23xkcwlrjbs11-15.TIF" TargetMode="External"/><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23xkcwlrjbs11-15a.TIF" TargetMode="Externa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23xkcwlrjbs11-16.TIF" TargetMode="External"/><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23xkcwlrjbs11-17.TIF" TargetMode="External"/><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23xkcwlrjbs11-18.TIF" TargetMode="External"/><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23xkcwlrjbs11-19.TIF" TargetMode="External"/><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23xkcwlrjbs11-21.TIF" TargetMode="External"/><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23xkcwlrjbs11-22.TIF" TargetMode="External"/><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package" Target="../embeddings/Microsoft_Word_Document22222.docx"/><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18.emf"/></Relationships>
</file>

<file path=ppt/slides/_rels/slide36.xml.rels><?xml version="1.0" encoding="UTF-8" standalone="yes"?>
<Relationships xmlns="http://schemas.openxmlformats.org/package/2006/relationships"><Relationship Id="rId3" Type="http://schemas.openxmlformats.org/officeDocument/2006/relationships/package" Target="../embeddings/Microsoft_Word_Document33333.docx"/><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20.emf"/><Relationship Id="rId5" Type="http://schemas.openxmlformats.org/officeDocument/2006/relationships/package" Target="../embeddings/Microsoft_Word_Document44444.docx"/><Relationship Id="rId4" Type="http://schemas.openxmlformats.org/officeDocument/2006/relationships/image" Target="../media/image19.emf"/></Relationships>
</file>

<file path=ppt/slides/_rels/slide3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13" name="组合 12"/>
          <p:cNvGrpSpPr/>
          <p:nvPr/>
        </p:nvGrpSpPr>
        <p:grpSpPr>
          <a:xfrm>
            <a:off x="1057027" y="1844824"/>
            <a:ext cx="2664296" cy="2277092"/>
            <a:chOff x="1072586" y="730321"/>
            <a:chExt cx="5273250" cy="4571656"/>
          </a:xfrm>
        </p:grpSpPr>
        <p:sp>
          <p:nvSpPr>
            <p:cNvPr id="14" name="矩形 13"/>
            <p:cNvSpPr/>
            <p:nvPr/>
          </p:nvSpPr>
          <p:spPr>
            <a:xfrm rot="2648372">
              <a:off x="1072586" y="730321"/>
              <a:ext cx="4474028" cy="4474028"/>
            </a:xfrm>
            <a:prstGeom prst="rect">
              <a:avLst/>
            </a:prstGeom>
            <a:noFill/>
            <a:ln w="38100">
              <a:solidFill>
                <a:srgbClr val="0037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05号-简雅黑" panose="00000500000000000000" pitchFamily="2" charset="-122"/>
                <a:ea typeface="字魂105号-简雅黑" panose="00000500000000000000" pitchFamily="2" charset="-122"/>
                <a:sym typeface="字魂105号-简雅黑" panose="00000500000000000000" pitchFamily="2" charset="-122"/>
              </a:endParaRPr>
            </a:p>
          </p:txBody>
        </p:sp>
        <p:sp>
          <p:nvSpPr>
            <p:cNvPr id="15" name="矩形 14"/>
            <p:cNvSpPr/>
            <p:nvPr/>
          </p:nvSpPr>
          <p:spPr>
            <a:xfrm rot="2648372">
              <a:off x="1846331" y="756879"/>
              <a:ext cx="4499505" cy="4545098"/>
            </a:xfrm>
            <a:prstGeom prst="rect">
              <a:avLst/>
            </a:prstGeom>
            <a:solidFill>
              <a:srgbClr val="FAFAFA"/>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05号-简雅黑" panose="00000500000000000000" pitchFamily="2" charset="-122"/>
                <a:ea typeface="字魂105号-简雅黑" panose="00000500000000000000" pitchFamily="2" charset="-122"/>
                <a:sym typeface="字魂105号-简雅黑" panose="00000500000000000000" pitchFamily="2" charset="-122"/>
              </a:endParaRPr>
            </a:p>
          </p:txBody>
        </p:sp>
      </p:grpSp>
      <p:sp>
        <p:nvSpPr>
          <p:cNvPr id="16" name="文本框 10"/>
          <p:cNvSpPr txBox="1"/>
          <p:nvPr/>
        </p:nvSpPr>
        <p:spPr>
          <a:xfrm>
            <a:off x="4418847" y="2226708"/>
            <a:ext cx="5751912" cy="1785104"/>
          </a:xfrm>
          <a:prstGeom prst="rect">
            <a:avLst/>
          </a:prstGeom>
          <a:noFill/>
        </p:spPr>
        <p:txBody>
          <a:bodyPr wrap="square" rtlCol="0">
            <a:spAutoFit/>
          </a:bodyPr>
          <a:lstStyle/>
          <a:p>
            <a:pPr lvl="0">
              <a:defRPr/>
            </a:pPr>
            <a:r>
              <a:rPr lang="zh-CN" altLang="en-US" sz="5500" b="1" dirty="0">
                <a:solidFill>
                  <a:srgbClr val="597C8F"/>
                </a:solidFill>
                <a:latin typeface="思源宋体 CN Heavy" panose="02020900000000000000" pitchFamily="18" charset="-122"/>
                <a:ea typeface="思源宋体 CN Heavy" panose="02020900000000000000" pitchFamily="18" charset="-122"/>
                <a:sym typeface="思源黑体 CN Bold" panose="020B0800000000000000" pitchFamily="34" charset="-122"/>
              </a:rPr>
              <a:t>实验：导体电阻率的测量</a:t>
            </a:r>
          </a:p>
        </p:txBody>
      </p:sp>
      <p:sp>
        <p:nvSpPr>
          <p:cNvPr id="17" name="文本框 10"/>
          <p:cNvSpPr txBox="1"/>
          <p:nvPr/>
        </p:nvSpPr>
        <p:spPr>
          <a:xfrm>
            <a:off x="1465639" y="2492896"/>
            <a:ext cx="2975764" cy="938719"/>
          </a:xfrm>
          <a:prstGeom prst="rect">
            <a:avLst/>
          </a:prstGeom>
          <a:noFill/>
        </p:spPr>
        <p:txBody>
          <a:bodyPr wrap="square" rtlCol="0">
            <a:spAutoFit/>
          </a:bodyPr>
          <a:lstStyle/>
          <a:p>
            <a:pPr lvl="0">
              <a:defRPr/>
            </a:pPr>
            <a:r>
              <a:rPr lang="zh-CN" altLang="en-US" sz="5500" b="1" dirty="0" smtClean="0">
                <a:solidFill>
                  <a:srgbClr val="597C8F"/>
                </a:solidFill>
                <a:latin typeface="思源宋体 CN Heavy" panose="02020900000000000000" pitchFamily="18" charset="-122"/>
                <a:ea typeface="思源宋体 CN Heavy" panose="02020900000000000000" pitchFamily="18" charset="-122"/>
                <a:sym typeface="思源黑体 CN Bold" panose="020B0800000000000000" pitchFamily="34" charset="-122"/>
              </a:rPr>
              <a:t>第</a:t>
            </a:r>
            <a:r>
              <a:rPr lang="en-US" altLang="zh-CN" sz="5500" b="1" dirty="0" smtClean="0">
                <a:solidFill>
                  <a:srgbClr val="597C8F"/>
                </a:solidFill>
                <a:latin typeface="思源宋体 CN Heavy" panose="02020900000000000000" pitchFamily="18" charset="-122"/>
                <a:ea typeface="思源宋体 CN Heavy" panose="02020900000000000000" pitchFamily="18" charset="-122"/>
                <a:sym typeface="思源黑体 CN Bold" panose="020B0800000000000000" pitchFamily="34" charset="-122"/>
              </a:rPr>
              <a:t>3</a:t>
            </a:r>
            <a:r>
              <a:rPr lang="zh-CN" altLang="en-US" sz="5500" b="1" dirty="0" smtClean="0">
                <a:solidFill>
                  <a:srgbClr val="597C8F"/>
                </a:solidFill>
                <a:latin typeface="思源宋体 CN Heavy" panose="02020900000000000000" pitchFamily="18" charset="-122"/>
                <a:ea typeface="思源宋体 CN Heavy" panose="02020900000000000000" pitchFamily="18" charset="-122"/>
                <a:sym typeface="思源黑体 CN Bold" panose="020B0800000000000000" pitchFamily="34" charset="-122"/>
              </a:rPr>
              <a:t>节</a:t>
            </a:r>
            <a:endParaRPr lang="zh-CN" altLang="en-US" sz="5500" b="1" dirty="0">
              <a:solidFill>
                <a:srgbClr val="597C8F"/>
              </a:solidFill>
              <a:latin typeface="思源宋体 CN Heavy" panose="02020900000000000000" pitchFamily="18" charset="-122"/>
              <a:ea typeface="思源宋体 CN Heavy" panose="02020900000000000000" pitchFamily="18" charset="-122"/>
              <a:sym typeface="思源黑体 CN Bold" panose="020B0800000000000000" pitchFamily="34" charset="-122"/>
            </a:endParaRPr>
          </a:p>
        </p:txBody>
      </p:sp>
      <p:sp>
        <p:nvSpPr>
          <p:cNvPr id="10" name="矩形 9"/>
          <p:cNvSpPr/>
          <p:nvPr/>
        </p:nvSpPr>
        <p:spPr>
          <a:xfrm>
            <a:off x="1737630" y="4211832"/>
            <a:ext cx="9779600" cy="2185214"/>
          </a:xfrm>
          <a:prstGeom prst="rect">
            <a:avLst/>
          </a:prstGeom>
        </p:spPr>
        <p:txBody>
          <a:bodyPr wrap="none">
            <a:spAutoFit/>
          </a:bodyPr>
          <a:lstStyle/>
          <a:p>
            <a:pPr indent="713740" algn="ctr">
              <a:lnSpc>
                <a:spcPct val="170000"/>
              </a:lnSpc>
              <a:spcAft>
                <a:spcPts val="0"/>
              </a:spcAft>
              <a:tabLst>
                <a:tab pos="6031230" algn="l"/>
              </a:tabLst>
            </a:pPr>
            <a:r>
              <a:rPr lang="zh-CN" altLang="en-US" sz="4000" b="1" kern="100" dirty="0">
                <a:solidFill>
                  <a:srgbClr val="7030A0"/>
                </a:solidFill>
                <a:latin typeface="Times New Roman"/>
                <a:ea typeface="方正细黑一简体"/>
                <a:cs typeface="Times New Roman"/>
              </a:rPr>
              <a:t>第</a:t>
            </a:r>
            <a:r>
              <a:rPr lang="en-US" altLang="zh-CN" sz="4000" b="1" kern="100" dirty="0">
                <a:solidFill>
                  <a:srgbClr val="7030A0"/>
                </a:solidFill>
                <a:latin typeface="Times New Roman"/>
                <a:ea typeface="方正细黑一简体"/>
                <a:cs typeface="Times New Roman"/>
              </a:rPr>
              <a:t>1</a:t>
            </a:r>
            <a:r>
              <a:rPr lang="zh-CN" altLang="en-US" sz="4000" b="1" kern="100" dirty="0">
                <a:solidFill>
                  <a:srgbClr val="7030A0"/>
                </a:solidFill>
                <a:latin typeface="Times New Roman"/>
                <a:ea typeface="方正细黑一简体"/>
                <a:cs typeface="Times New Roman"/>
              </a:rPr>
              <a:t>课</a:t>
            </a:r>
            <a:r>
              <a:rPr lang="zh-CN" altLang="en-US" sz="4000" b="1" kern="100" dirty="0" smtClean="0">
                <a:solidFill>
                  <a:srgbClr val="7030A0"/>
                </a:solidFill>
                <a:latin typeface="Times New Roman"/>
                <a:ea typeface="方正细黑一简体"/>
                <a:cs typeface="Times New Roman"/>
              </a:rPr>
              <a:t>时   长</a:t>
            </a:r>
            <a:r>
              <a:rPr lang="zh-CN" altLang="en-US" sz="4000" b="1" kern="100" dirty="0">
                <a:solidFill>
                  <a:srgbClr val="7030A0"/>
                </a:solidFill>
                <a:latin typeface="Times New Roman"/>
                <a:ea typeface="方正细黑一简体"/>
                <a:cs typeface="Times New Roman"/>
              </a:rPr>
              <a:t>度的测量及测量工具的选</a:t>
            </a:r>
            <a:r>
              <a:rPr lang="zh-CN" altLang="en-US" sz="4000" b="1" kern="100" dirty="0" smtClean="0">
                <a:solidFill>
                  <a:srgbClr val="7030A0"/>
                </a:solidFill>
                <a:latin typeface="Times New Roman"/>
                <a:ea typeface="方正细黑一简体"/>
                <a:cs typeface="Times New Roman"/>
              </a:rPr>
              <a:t>用</a:t>
            </a:r>
            <a:endParaRPr lang="en-US" altLang="zh-CN" sz="4000" b="1" kern="100" dirty="0" smtClean="0">
              <a:solidFill>
                <a:srgbClr val="7030A0"/>
              </a:solidFill>
              <a:latin typeface="Times New Roman"/>
              <a:ea typeface="方正细黑一简体"/>
              <a:cs typeface="Times New Roman"/>
            </a:endParaRPr>
          </a:p>
          <a:p>
            <a:pPr indent="713740" algn="ctr">
              <a:lnSpc>
                <a:spcPct val="170000"/>
              </a:lnSpc>
              <a:spcAft>
                <a:spcPts val="0"/>
              </a:spcAft>
              <a:tabLst>
                <a:tab pos="6031230" algn="l"/>
              </a:tabLst>
            </a:pPr>
            <a:r>
              <a:rPr lang="en-US" altLang="zh-CN" sz="4000" b="1" kern="100" dirty="0">
                <a:solidFill>
                  <a:srgbClr val="7030A0"/>
                </a:solidFill>
                <a:latin typeface="宋体"/>
                <a:ea typeface="Times New Roman"/>
                <a:cs typeface="Courier New"/>
              </a:rPr>
              <a:t>(</a:t>
            </a:r>
            <a:r>
              <a:rPr lang="zh-CN" altLang="en-US" sz="4000" b="1" kern="100" dirty="0">
                <a:solidFill>
                  <a:srgbClr val="7030A0"/>
                </a:solidFill>
                <a:latin typeface="宋体"/>
                <a:ea typeface="Times New Roman"/>
                <a:cs typeface="Courier New"/>
              </a:rPr>
              <a:t>实验课</a:t>
            </a:r>
            <a:r>
              <a:rPr lang="en-US" altLang="zh-CN" sz="4000" b="1" kern="100" dirty="0">
                <a:solidFill>
                  <a:srgbClr val="7030A0"/>
                </a:solidFill>
                <a:latin typeface="宋体"/>
                <a:ea typeface="Times New Roman"/>
                <a:cs typeface="Courier New"/>
              </a:rPr>
              <a:t>—</a:t>
            </a:r>
            <a:r>
              <a:rPr lang="zh-CN" altLang="en-US" sz="4000" b="1" kern="100" dirty="0">
                <a:solidFill>
                  <a:srgbClr val="7030A0"/>
                </a:solidFill>
                <a:latin typeface="宋体"/>
                <a:ea typeface="Times New Roman"/>
                <a:cs typeface="Courier New"/>
              </a:rPr>
              <a:t>基于经典科学探究</a:t>
            </a:r>
            <a:r>
              <a:rPr lang="en-US" altLang="zh-CN" sz="4000" b="1" kern="100" dirty="0">
                <a:solidFill>
                  <a:srgbClr val="7030A0"/>
                </a:solidFill>
                <a:latin typeface="宋体"/>
                <a:ea typeface="Times New Roman"/>
                <a:cs typeface="Courier New"/>
              </a:rPr>
              <a:t>)</a:t>
            </a:r>
            <a:endParaRPr lang="zh-CN" altLang="zh-CN" sz="4000" kern="100" dirty="0">
              <a:solidFill>
                <a:srgbClr val="7030A0"/>
              </a:solidFill>
              <a:effectLst/>
              <a:latin typeface="宋体"/>
              <a:cs typeface="Courier New"/>
            </a:endParaRPr>
          </a:p>
        </p:txBody>
      </p:sp>
      <p:sp>
        <p:nvSpPr>
          <p:cNvPr id="12" name="等腰三角形 11"/>
          <p:cNvSpPr/>
          <p:nvPr/>
        </p:nvSpPr>
        <p:spPr>
          <a:xfrm>
            <a:off x="-23093" y="5633891"/>
            <a:ext cx="2466975" cy="1251493"/>
          </a:xfrm>
          <a:prstGeom prst="triangle">
            <a:avLst/>
          </a:prstGeom>
          <a:solidFill>
            <a:schemeClr val="accent5">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endParaRPr>
          </a:p>
        </p:txBody>
      </p:sp>
      <p:sp>
        <p:nvSpPr>
          <p:cNvPr id="18" name="等腰三角形 17"/>
          <p:cNvSpPr/>
          <p:nvPr/>
        </p:nvSpPr>
        <p:spPr>
          <a:xfrm rot="16200000">
            <a:off x="10111439" y="681116"/>
            <a:ext cx="2815327" cy="1398328"/>
          </a:xfrm>
          <a:prstGeom prst="triangle">
            <a:avLst/>
          </a:prstGeom>
          <a:solidFill>
            <a:srgbClr val="869DBE"/>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endParaRPr>
          </a:p>
        </p:txBody>
      </p:sp>
      <p:sp>
        <p:nvSpPr>
          <p:cNvPr id="19" name="等腰三角形 18"/>
          <p:cNvSpPr/>
          <p:nvPr/>
        </p:nvSpPr>
        <p:spPr>
          <a:xfrm rot="16200000">
            <a:off x="10314382" y="2001814"/>
            <a:ext cx="2466975" cy="1251493"/>
          </a:xfrm>
          <a:prstGeom prst="triangle">
            <a:avLst/>
          </a:prstGeom>
          <a:no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endParaRPr>
          </a:p>
        </p:txBody>
      </p:sp>
    </p:spTree>
    <p:extLst>
      <p:ext uri="{BB962C8B-B14F-4D97-AF65-F5344CB8AC3E}">
        <p14:creationId xmlns:p14="http://schemas.microsoft.com/office/powerpoint/2010/main" val="24475756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组合 73"/>
          <p:cNvGrpSpPr/>
          <p:nvPr/>
        </p:nvGrpSpPr>
        <p:grpSpPr>
          <a:xfrm>
            <a:off x="2857227" y="1168280"/>
            <a:ext cx="743068" cy="724865"/>
            <a:chOff x="5318863" y="2214122"/>
            <a:chExt cx="743068" cy="724865"/>
          </a:xfrm>
        </p:grpSpPr>
        <p:cxnSp>
          <p:nvCxnSpPr>
            <p:cNvPr id="75" name="Straight Connector 29"/>
            <p:cNvCxnSpPr/>
            <p:nvPr/>
          </p:nvCxnSpPr>
          <p:spPr>
            <a:xfrm>
              <a:off x="6061931" y="2214122"/>
              <a:ext cx="0" cy="724865"/>
            </a:xfrm>
            <a:prstGeom prst="line">
              <a:avLst/>
            </a:prstGeom>
            <a:ln w="57150">
              <a:solidFill>
                <a:srgbClr val="59869B"/>
              </a:solidFill>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5318863" y="2314602"/>
              <a:ext cx="611065" cy="553998"/>
            </a:xfrm>
            <a:prstGeom prst="rect">
              <a:avLst/>
            </a:prstGeom>
            <a:noFill/>
          </p:spPr>
          <p:txBody>
            <a:bodyPr wrap="none" rtlCol="0">
              <a:spAutoFit/>
            </a:bodyPr>
            <a:lstStyle/>
            <a:p>
              <a:pPr algn="r"/>
              <a:r>
                <a:rPr lang="id-ID" sz="3000" b="1" dirty="0">
                  <a:solidFill>
                    <a:schemeClr val="tx1">
                      <a:lumMod val="50000"/>
                      <a:lumOff val="50000"/>
                    </a:schemeClr>
                  </a:solidFill>
                  <a:latin typeface="Lato Light" charset="0"/>
                  <a:cs typeface="Lato Light" charset="0"/>
                </a:rPr>
                <a:t>01</a:t>
              </a:r>
            </a:p>
          </p:txBody>
        </p:sp>
      </p:grpSp>
      <p:grpSp>
        <p:nvGrpSpPr>
          <p:cNvPr id="78" name="组合 77"/>
          <p:cNvGrpSpPr/>
          <p:nvPr/>
        </p:nvGrpSpPr>
        <p:grpSpPr>
          <a:xfrm>
            <a:off x="2857227" y="4526950"/>
            <a:ext cx="746151" cy="729650"/>
            <a:chOff x="5315780" y="3078220"/>
            <a:chExt cx="746151" cy="729650"/>
          </a:xfrm>
        </p:grpSpPr>
        <p:cxnSp>
          <p:nvCxnSpPr>
            <p:cNvPr id="79" name="Straight Connector 34"/>
            <p:cNvCxnSpPr/>
            <p:nvPr/>
          </p:nvCxnSpPr>
          <p:spPr>
            <a:xfrm>
              <a:off x="6061931" y="3078220"/>
              <a:ext cx="0" cy="729650"/>
            </a:xfrm>
            <a:prstGeom prst="line">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5315780" y="3178775"/>
              <a:ext cx="611065" cy="553998"/>
            </a:xfrm>
            <a:prstGeom prst="rect">
              <a:avLst/>
            </a:prstGeom>
            <a:noFill/>
          </p:spPr>
          <p:txBody>
            <a:bodyPr wrap="none" rtlCol="0">
              <a:spAutoFit/>
            </a:bodyPr>
            <a:lstStyle/>
            <a:p>
              <a:pPr algn="r"/>
              <a:r>
                <a:rPr lang="id-ID" sz="3000" b="1" dirty="0" smtClean="0">
                  <a:solidFill>
                    <a:schemeClr val="tx1">
                      <a:lumMod val="50000"/>
                      <a:lumOff val="50000"/>
                    </a:schemeClr>
                  </a:solidFill>
                  <a:latin typeface="Lato Light" charset="0"/>
                  <a:cs typeface="Lato Light" charset="0"/>
                </a:rPr>
                <a:t>0</a:t>
              </a:r>
              <a:r>
                <a:rPr lang="en-US" sz="3000" b="1" dirty="0" smtClean="0">
                  <a:solidFill>
                    <a:schemeClr val="tx1">
                      <a:lumMod val="50000"/>
                      <a:lumOff val="50000"/>
                    </a:schemeClr>
                  </a:solidFill>
                  <a:latin typeface="Lato Light" charset="0"/>
                  <a:cs typeface="Lato Light" charset="0"/>
                </a:rPr>
                <a:t>3</a:t>
              </a:r>
              <a:endParaRPr lang="id-ID" sz="3000" b="1" dirty="0">
                <a:solidFill>
                  <a:schemeClr val="tx1">
                    <a:lumMod val="50000"/>
                    <a:lumOff val="50000"/>
                  </a:schemeClr>
                </a:solidFill>
                <a:latin typeface="Lato Light" charset="0"/>
                <a:cs typeface="Lato Light" charset="0"/>
              </a:endParaRPr>
            </a:p>
          </p:txBody>
        </p:sp>
      </p:grpSp>
      <p:cxnSp>
        <p:nvCxnSpPr>
          <p:cNvPr id="121" name="Straight Connector 47"/>
          <p:cNvCxnSpPr/>
          <p:nvPr/>
        </p:nvCxnSpPr>
        <p:spPr>
          <a:xfrm flipV="1">
            <a:off x="4032795" y="1940520"/>
            <a:ext cx="5734117" cy="1"/>
          </a:xfrm>
          <a:prstGeom prst="line">
            <a:avLst/>
          </a:prstGeom>
          <a:ln w="19050" cmpd="sng">
            <a:solidFill>
              <a:schemeClr val="accent1">
                <a:lumMod val="75000"/>
              </a:schemeClr>
            </a:solidFill>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125" name="Straight Connector 47"/>
          <p:cNvCxnSpPr/>
          <p:nvPr/>
        </p:nvCxnSpPr>
        <p:spPr>
          <a:xfrm>
            <a:off x="4035879" y="5285072"/>
            <a:ext cx="5734116" cy="0"/>
          </a:xfrm>
          <a:prstGeom prst="line">
            <a:avLst/>
          </a:prstGeom>
          <a:ln w="19050" cmpd="sng">
            <a:solidFill>
              <a:schemeClr val="accent3">
                <a:lumMod val="75000"/>
              </a:schemeClr>
            </a:solidFill>
            <a:headEnd type="none"/>
            <a:tailEnd type="oval" w="lg" len="lg"/>
          </a:ln>
          <a:effectLst/>
        </p:spPr>
        <p:style>
          <a:lnRef idx="2">
            <a:schemeClr val="accent1"/>
          </a:lnRef>
          <a:fillRef idx="0">
            <a:schemeClr val="accent1"/>
          </a:fillRef>
          <a:effectRef idx="1">
            <a:schemeClr val="accent1"/>
          </a:effectRef>
          <a:fontRef idx="minor">
            <a:schemeClr val="tx1"/>
          </a:fontRef>
        </p:style>
      </p:cxnSp>
      <p:sp>
        <p:nvSpPr>
          <p:cNvPr id="141" name="文本框 10"/>
          <p:cNvSpPr txBox="1"/>
          <p:nvPr/>
        </p:nvSpPr>
        <p:spPr>
          <a:xfrm>
            <a:off x="1057027" y="1628800"/>
            <a:ext cx="864096" cy="1015663"/>
          </a:xfrm>
          <a:prstGeom prst="rect">
            <a:avLst/>
          </a:prstGeom>
          <a:noFill/>
        </p:spPr>
        <p:txBody>
          <a:bodyPr wrap="square" rtlCol="0">
            <a:spAutoFit/>
          </a:bodyPr>
          <a:lstStyle/>
          <a:p>
            <a:pPr lvl="0">
              <a:defRPr/>
            </a:pPr>
            <a:r>
              <a:rPr lang="zh-CN" altLang="en-US" sz="6000" b="1" dirty="0" smtClean="0">
                <a:solidFill>
                  <a:schemeClr val="tx2">
                    <a:lumMod val="75000"/>
                  </a:schemeClr>
                </a:solidFill>
                <a:latin typeface="方正粗宋简体" panose="03000509000000000000" pitchFamily="65" charset="-122"/>
                <a:ea typeface="方正粗宋简体" panose="03000509000000000000" pitchFamily="65" charset="-122"/>
                <a:sym typeface="思源黑体 CN Bold" panose="020B0800000000000000" pitchFamily="34" charset="-122"/>
              </a:rPr>
              <a:t>目</a:t>
            </a:r>
            <a:endParaRPr lang="zh-CN" altLang="en-US" sz="6000" b="1" dirty="0">
              <a:solidFill>
                <a:schemeClr val="tx2">
                  <a:lumMod val="75000"/>
                </a:schemeClr>
              </a:solidFill>
              <a:latin typeface="方正粗宋简体" panose="03000509000000000000" pitchFamily="65" charset="-122"/>
              <a:ea typeface="方正粗宋简体" panose="03000509000000000000" pitchFamily="65" charset="-122"/>
              <a:sym typeface="思源黑体 CN Bold" panose="020B0800000000000000" pitchFamily="34" charset="-122"/>
            </a:endParaRPr>
          </a:p>
        </p:txBody>
      </p:sp>
      <p:sp>
        <p:nvSpPr>
          <p:cNvPr id="142" name="文本框 10"/>
          <p:cNvSpPr txBox="1"/>
          <p:nvPr/>
        </p:nvSpPr>
        <p:spPr>
          <a:xfrm>
            <a:off x="1057027" y="3861048"/>
            <a:ext cx="864096" cy="1015663"/>
          </a:xfrm>
          <a:prstGeom prst="rect">
            <a:avLst/>
          </a:prstGeom>
          <a:noFill/>
        </p:spPr>
        <p:txBody>
          <a:bodyPr wrap="square" rtlCol="0">
            <a:spAutoFit/>
          </a:bodyPr>
          <a:lstStyle/>
          <a:p>
            <a:pPr lvl="0">
              <a:defRPr/>
            </a:pPr>
            <a:r>
              <a:rPr lang="zh-CN" altLang="en-US" sz="6000" b="1" dirty="0">
                <a:solidFill>
                  <a:schemeClr val="tx2">
                    <a:lumMod val="75000"/>
                  </a:schemeClr>
                </a:solidFill>
                <a:latin typeface="方正粗宋简体" panose="03000509000000000000" pitchFamily="65" charset="-122"/>
                <a:ea typeface="方正粗宋简体" panose="03000509000000000000" pitchFamily="65" charset="-122"/>
                <a:sym typeface="思源黑体 CN Bold" panose="020B0800000000000000" pitchFamily="34" charset="-122"/>
              </a:rPr>
              <a:t>录</a:t>
            </a:r>
          </a:p>
        </p:txBody>
      </p:sp>
      <p:sp>
        <p:nvSpPr>
          <p:cNvPr id="143" name="内容占位符 2">
            <a:hlinkClick r:id="rId3" action="ppaction://hlinksldjump"/>
          </p:cNvPr>
          <p:cNvSpPr txBox="1">
            <a:spLocks/>
          </p:cNvSpPr>
          <p:nvPr/>
        </p:nvSpPr>
        <p:spPr>
          <a:xfrm>
            <a:off x="4081363" y="2924944"/>
            <a:ext cx="5976664" cy="792088"/>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0" algn="just"/>
            <a:r>
              <a:rPr lang="zh-CN" altLang="en-US" sz="2800" b="1" kern="100" dirty="0" smtClean="0">
                <a:solidFill>
                  <a:schemeClr val="accent6">
                    <a:lumMod val="50000"/>
                  </a:schemeClr>
                </a:solidFill>
                <a:latin typeface="方正细黑一简体" panose="03000509000000000000" pitchFamily="65" charset="-122"/>
                <a:ea typeface="方正细黑一简体" panose="03000509000000000000" pitchFamily="65" charset="-122"/>
                <a:cs typeface="Courier New"/>
              </a:rPr>
              <a:t>实验操作</a:t>
            </a:r>
            <a:r>
              <a:rPr lang="en-US" altLang="zh-CN" sz="2800" b="1" kern="100" dirty="0">
                <a:solidFill>
                  <a:schemeClr val="accent6">
                    <a:lumMod val="50000"/>
                  </a:schemeClr>
                </a:solidFill>
                <a:ea typeface="方正细黑一简体" panose="03000509000000000000" pitchFamily="65" charset="-122"/>
              </a:rPr>
              <a:t>——</a:t>
            </a:r>
            <a:r>
              <a:rPr lang="zh-CN" altLang="en-US" sz="2800" b="1" kern="100" dirty="0" smtClean="0">
                <a:solidFill>
                  <a:schemeClr val="accent6">
                    <a:lumMod val="50000"/>
                  </a:schemeClr>
                </a:solidFill>
                <a:latin typeface="方正细黑一简体" panose="03000509000000000000" pitchFamily="65" charset="-122"/>
                <a:ea typeface="方正细黑一简体" panose="03000509000000000000" pitchFamily="65" charset="-122"/>
                <a:cs typeface="Courier New"/>
              </a:rPr>
              <a:t>过程、细节和反思</a:t>
            </a:r>
            <a:endParaRPr lang="zh-CN" altLang="zh-CN" sz="2800" b="1" kern="100" dirty="0">
              <a:solidFill>
                <a:schemeClr val="accent6">
                  <a:lumMod val="50000"/>
                </a:schemeClr>
              </a:solidFill>
              <a:latin typeface="方正细黑一简体" panose="03000509000000000000" pitchFamily="65" charset="-122"/>
              <a:ea typeface="方正细黑一简体" panose="03000509000000000000" pitchFamily="65" charset="-122"/>
              <a:cs typeface="Courier New"/>
            </a:endParaRPr>
          </a:p>
        </p:txBody>
      </p:sp>
      <p:sp>
        <p:nvSpPr>
          <p:cNvPr id="27" name="内容占位符 2">
            <a:hlinkClick r:id="rId4" action="ppaction://hlinksldjump"/>
          </p:cNvPr>
          <p:cNvSpPr txBox="1">
            <a:spLocks/>
          </p:cNvSpPr>
          <p:nvPr/>
        </p:nvSpPr>
        <p:spPr>
          <a:xfrm>
            <a:off x="4297387" y="4581128"/>
            <a:ext cx="5544616" cy="792088"/>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indent="0"/>
            <a:r>
              <a:rPr lang="zh-CN" altLang="en-US" sz="2800" b="1" kern="100" dirty="0" smtClean="0">
                <a:solidFill>
                  <a:schemeClr val="accent1">
                    <a:lumMod val="75000"/>
                  </a:schemeClr>
                </a:solidFill>
                <a:latin typeface="Times New Roman"/>
                <a:ea typeface="方正细黑一简体"/>
                <a:cs typeface="Times New Roman"/>
              </a:rPr>
              <a:t>训练评价</a:t>
            </a:r>
            <a:r>
              <a:rPr lang="en-US" altLang="zh-CN" sz="2800" b="1" kern="100" dirty="0" smtClean="0">
                <a:solidFill>
                  <a:schemeClr val="accent1">
                    <a:lumMod val="75000"/>
                  </a:schemeClr>
                </a:solidFill>
                <a:latin typeface="Times New Roman"/>
                <a:ea typeface="方正细黑一简体"/>
                <a:cs typeface="Times New Roman"/>
              </a:rPr>
              <a:t>——</a:t>
            </a:r>
            <a:r>
              <a:rPr lang="zh-CN" altLang="en-US" sz="2800" b="1" kern="100" dirty="0">
                <a:solidFill>
                  <a:schemeClr val="accent1">
                    <a:lumMod val="75000"/>
                  </a:schemeClr>
                </a:solidFill>
                <a:latin typeface="Times New Roman"/>
                <a:ea typeface="方正细黑一简体"/>
                <a:cs typeface="Times New Roman"/>
              </a:rPr>
              <a:t>巩</a:t>
            </a:r>
            <a:r>
              <a:rPr lang="zh-CN" altLang="en-US" sz="2800" b="1" kern="100" dirty="0" smtClean="0">
                <a:solidFill>
                  <a:schemeClr val="accent1">
                    <a:lumMod val="75000"/>
                  </a:schemeClr>
                </a:solidFill>
                <a:latin typeface="Times New Roman"/>
                <a:ea typeface="方正细黑一简体"/>
                <a:cs typeface="Times New Roman"/>
              </a:rPr>
              <a:t>固、迁移和发展</a:t>
            </a:r>
            <a:endParaRPr lang="zh-CN" altLang="en-US" sz="2800" b="1" kern="100" dirty="0">
              <a:solidFill>
                <a:schemeClr val="accent1">
                  <a:lumMod val="75000"/>
                </a:schemeClr>
              </a:solidFill>
              <a:latin typeface="Times New Roman"/>
              <a:ea typeface="方正细黑一简体"/>
              <a:cs typeface="Times New Roman"/>
            </a:endParaRPr>
          </a:p>
        </p:txBody>
      </p:sp>
      <p:grpSp>
        <p:nvGrpSpPr>
          <p:cNvPr id="19" name="组合 18"/>
          <p:cNvGrpSpPr/>
          <p:nvPr/>
        </p:nvGrpSpPr>
        <p:grpSpPr>
          <a:xfrm>
            <a:off x="2868694" y="2853221"/>
            <a:ext cx="743068" cy="724865"/>
            <a:chOff x="5318863" y="2214122"/>
            <a:chExt cx="743068" cy="724865"/>
          </a:xfrm>
        </p:grpSpPr>
        <p:cxnSp>
          <p:nvCxnSpPr>
            <p:cNvPr id="20" name="Straight Connector 29"/>
            <p:cNvCxnSpPr/>
            <p:nvPr/>
          </p:nvCxnSpPr>
          <p:spPr>
            <a:xfrm>
              <a:off x="6061931" y="2214122"/>
              <a:ext cx="0" cy="724865"/>
            </a:xfrm>
            <a:prstGeom prst="line">
              <a:avLst/>
            </a:prstGeom>
            <a:ln w="57150">
              <a:solidFill>
                <a:srgbClr val="59869B"/>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318863" y="2314602"/>
              <a:ext cx="611065" cy="553998"/>
            </a:xfrm>
            <a:prstGeom prst="rect">
              <a:avLst/>
            </a:prstGeom>
            <a:noFill/>
          </p:spPr>
          <p:txBody>
            <a:bodyPr wrap="none" rtlCol="0">
              <a:spAutoFit/>
            </a:bodyPr>
            <a:lstStyle/>
            <a:p>
              <a:pPr algn="r"/>
              <a:r>
                <a:rPr lang="id-ID" sz="3000" b="1" dirty="0" smtClean="0">
                  <a:solidFill>
                    <a:schemeClr val="tx1">
                      <a:lumMod val="50000"/>
                      <a:lumOff val="50000"/>
                    </a:schemeClr>
                  </a:solidFill>
                  <a:latin typeface="Lato Light" charset="0"/>
                  <a:cs typeface="Lato Light" charset="0"/>
                </a:rPr>
                <a:t>0</a:t>
              </a:r>
              <a:r>
                <a:rPr lang="en-US" sz="3000" b="1" dirty="0" smtClean="0">
                  <a:solidFill>
                    <a:schemeClr val="tx1">
                      <a:lumMod val="50000"/>
                      <a:lumOff val="50000"/>
                    </a:schemeClr>
                  </a:solidFill>
                  <a:latin typeface="Lato Light" charset="0"/>
                  <a:cs typeface="Lato Light" charset="0"/>
                </a:rPr>
                <a:t>2</a:t>
              </a:r>
              <a:endParaRPr lang="id-ID" sz="3000" b="1" dirty="0">
                <a:solidFill>
                  <a:schemeClr val="tx1">
                    <a:lumMod val="50000"/>
                    <a:lumOff val="50000"/>
                  </a:schemeClr>
                </a:solidFill>
                <a:latin typeface="Lato Light" charset="0"/>
                <a:cs typeface="Lato Light" charset="0"/>
              </a:endParaRPr>
            </a:p>
          </p:txBody>
        </p:sp>
      </p:grpSp>
      <p:cxnSp>
        <p:nvCxnSpPr>
          <p:cNvPr id="22" name="Straight Connector 47"/>
          <p:cNvCxnSpPr/>
          <p:nvPr/>
        </p:nvCxnSpPr>
        <p:spPr>
          <a:xfrm flipV="1">
            <a:off x="4044262" y="3625461"/>
            <a:ext cx="5734117" cy="1"/>
          </a:xfrm>
          <a:prstGeom prst="line">
            <a:avLst/>
          </a:prstGeom>
          <a:ln w="19050" cmpd="sng">
            <a:solidFill>
              <a:schemeClr val="accent1">
                <a:lumMod val="75000"/>
              </a:schemeClr>
            </a:solidFill>
            <a:headEnd type="none"/>
            <a:tailEnd type="oval" w="lg" len="lg"/>
          </a:ln>
          <a:effectLst/>
        </p:spPr>
        <p:style>
          <a:lnRef idx="2">
            <a:schemeClr val="accent1"/>
          </a:lnRef>
          <a:fillRef idx="0">
            <a:schemeClr val="accent1"/>
          </a:fillRef>
          <a:effectRef idx="1">
            <a:schemeClr val="accent1"/>
          </a:effectRef>
          <a:fontRef idx="minor">
            <a:schemeClr val="tx1"/>
          </a:fontRef>
        </p:style>
      </p:cxnSp>
      <p:sp>
        <p:nvSpPr>
          <p:cNvPr id="24" name="内容占位符 2">
            <a:hlinkClick r:id="rId5" action="ppaction://hlinksldjump"/>
          </p:cNvPr>
          <p:cNvSpPr txBox="1">
            <a:spLocks/>
          </p:cNvSpPr>
          <p:nvPr/>
        </p:nvSpPr>
        <p:spPr>
          <a:xfrm>
            <a:off x="4104803" y="1268760"/>
            <a:ext cx="5976664" cy="792088"/>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0" algn="just"/>
            <a:r>
              <a:rPr lang="zh-CN" altLang="en-US" sz="2800" b="1" kern="100" dirty="0" smtClean="0">
                <a:solidFill>
                  <a:schemeClr val="accent3">
                    <a:lumMod val="50000"/>
                  </a:schemeClr>
                </a:solidFill>
                <a:latin typeface="方正细黑一简体" panose="03000509000000000000" pitchFamily="65" charset="-122"/>
                <a:ea typeface="方正细黑一简体" panose="03000509000000000000" pitchFamily="65" charset="-122"/>
                <a:cs typeface="Courier New"/>
              </a:rPr>
              <a:t>实验准备</a:t>
            </a:r>
            <a:r>
              <a:rPr lang="en-US" altLang="zh-CN" sz="2800" b="1" kern="100" dirty="0">
                <a:solidFill>
                  <a:schemeClr val="accent3">
                    <a:lumMod val="50000"/>
                  </a:schemeClr>
                </a:solidFill>
                <a:ea typeface="方正细黑一简体" panose="03000509000000000000" pitchFamily="65" charset="-122"/>
              </a:rPr>
              <a:t>——</a:t>
            </a:r>
            <a:r>
              <a:rPr lang="zh-CN" altLang="en-US" sz="2800" b="1" kern="100" dirty="0" smtClean="0">
                <a:solidFill>
                  <a:schemeClr val="accent3">
                    <a:lumMod val="50000"/>
                  </a:schemeClr>
                </a:solidFill>
                <a:latin typeface="方正细黑一简体" panose="03000509000000000000" pitchFamily="65" charset="-122"/>
                <a:ea typeface="方正细黑一简体" panose="03000509000000000000" pitchFamily="65" charset="-122"/>
                <a:cs typeface="Courier New"/>
              </a:rPr>
              <a:t>原理、器材和装置</a:t>
            </a:r>
            <a:endParaRPr lang="zh-CN" altLang="zh-CN" sz="2800" b="1" kern="100" dirty="0">
              <a:solidFill>
                <a:schemeClr val="accent3">
                  <a:lumMod val="50000"/>
                </a:schemeClr>
              </a:solidFill>
              <a:latin typeface="方正细黑一简体" panose="03000509000000000000" pitchFamily="65" charset="-122"/>
              <a:ea typeface="方正细黑一简体" panose="03000509000000000000" pitchFamily="65" charset="-122"/>
              <a:cs typeface="Courier New"/>
            </a:endParaRPr>
          </a:p>
        </p:txBody>
      </p:sp>
    </p:spTree>
    <p:extLst>
      <p:ext uri="{BB962C8B-B14F-4D97-AF65-F5344CB8AC3E}">
        <p14:creationId xmlns:p14="http://schemas.microsoft.com/office/powerpoint/2010/main" val="2628714779"/>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250"/>
                                        <p:tgtEl>
                                          <p:spTgt spid="74"/>
                                        </p:tgtEl>
                                        <p:attrNameLst>
                                          <p:attrName>ppt_x</p:attrName>
                                        </p:attrNameLst>
                                      </p:cBhvr>
                                      <p:tavLst>
                                        <p:tav tm="0">
                                          <p:val>
                                            <p:strVal val="#ppt_x-#ppt_w*1.125000"/>
                                          </p:val>
                                        </p:tav>
                                        <p:tav tm="100000">
                                          <p:val>
                                            <p:strVal val="#ppt_x"/>
                                          </p:val>
                                        </p:tav>
                                      </p:tavLst>
                                    </p:anim>
                                    <p:animEffect transition="in" filter="wipe(right)">
                                      <p:cBhvr>
                                        <p:cTn id="8" dur="250"/>
                                        <p:tgtEl>
                                          <p:spTgt spid="74"/>
                                        </p:tgtEl>
                                      </p:cBhvr>
                                    </p:animEffect>
                                  </p:childTnLst>
                                </p:cTn>
                              </p:par>
                            </p:childTnLst>
                          </p:cTn>
                        </p:par>
                        <p:par>
                          <p:cTn id="9" fill="hold">
                            <p:stCondLst>
                              <p:cond delay="250"/>
                            </p:stCondLst>
                            <p:childTnLst>
                              <p:par>
                                <p:cTn id="10" presetID="22" presetClass="entr" presetSubtype="8" fill="hold" nodeType="afterEffect">
                                  <p:stCondLst>
                                    <p:cond delay="0"/>
                                  </p:stCondLst>
                                  <p:childTnLst>
                                    <p:set>
                                      <p:cBhvr>
                                        <p:cTn id="11" dur="1" fill="hold">
                                          <p:stCondLst>
                                            <p:cond delay="0"/>
                                          </p:stCondLst>
                                        </p:cTn>
                                        <p:tgtEl>
                                          <p:spTgt spid="121"/>
                                        </p:tgtEl>
                                        <p:attrNameLst>
                                          <p:attrName>style.visibility</p:attrName>
                                        </p:attrNameLst>
                                      </p:cBhvr>
                                      <p:to>
                                        <p:strVal val="visible"/>
                                      </p:to>
                                    </p:set>
                                    <p:animEffect transition="in" filter="wipe(left)">
                                      <p:cBhvr>
                                        <p:cTn id="12" dur="500"/>
                                        <p:tgtEl>
                                          <p:spTgt spid="121"/>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par>
                                <p:cTn id="16" presetID="12" presetClass="entr" presetSubtype="8"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250"/>
                                        <p:tgtEl>
                                          <p:spTgt spid="19"/>
                                        </p:tgtEl>
                                        <p:attrNameLst>
                                          <p:attrName>ppt_x</p:attrName>
                                        </p:attrNameLst>
                                      </p:cBhvr>
                                      <p:tavLst>
                                        <p:tav tm="0">
                                          <p:val>
                                            <p:strVal val="#ppt_x-#ppt_w*1.125000"/>
                                          </p:val>
                                        </p:tav>
                                        <p:tav tm="100000">
                                          <p:val>
                                            <p:strVal val="#ppt_x"/>
                                          </p:val>
                                        </p:tav>
                                      </p:tavLst>
                                    </p:anim>
                                    <p:animEffect transition="in" filter="wipe(right)">
                                      <p:cBhvr>
                                        <p:cTn id="19" dur="250"/>
                                        <p:tgtEl>
                                          <p:spTgt spid="19"/>
                                        </p:tgtEl>
                                      </p:cBhvr>
                                    </p:animEffect>
                                  </p:childTnLst>
                                </p:cTn>
                              </p:par>
                            </p:childTnLst>
                          </p:cTn>
                        </p:par>
                        <p:par>
                          <p:cTn id="20" fill="hold">
                            <p:stCondLst>
                              <p:cond delay="750"/>
                            </p:stCondLst>
                            <p:childTnLst>
                              <p:par>
                                <p:cTn id="21" presetID="22" presetClass="entr" presetSubtype="8"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left)">
                                      <p:cBhvr>
                                        <p:cTn id="23" dur="500"/>
                                        <p:tgtEl>
                                          <p:spTgt spid="22"/>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43"/>
                                        </p:tgtEl>
                                        <p:attrNameLst>
                                          <p:attrName>style.visibility</p:attrName>
                                        </p:attrNameLst>
                                      </p:cBhvr>
                                      <p:to>
                                        <p:strVal val="visible"/>
                                      </p:to>
                                    </p:set>
                                    <p:animEffect transition="in" filter="wipe(left)">
                                      <p:cBhvr>
                                        <p:cTn id="26" dur="500"/>
                                        <p:tgtEl>
                                          <p:spTgt spid="143"/>
                                        </p:tgtEl>
                                      </p:cBhvr>
                                    </p:animEffect>
                                  </p:childTnLst>
                                </p:cTn>
                              </p:par>
                            </p:childTnLst>
                          </p:cTn>
                        </p:par>
                        <p:par>
                          <p:cTn id="27" fill="hold">
                            <p:stCondLst>
                              <p:cond delay="1250"/>
                            </p:stCondLst>
                            <p:childTnLst>
                              <p:par>
                                <p:cTn id="28" presetID="12" presetClass="entr" presetSubtype="8" fill="hold" nodeType="afterEffect">
                                  <p:stCondLst>
                                    <p:cond delay="0"/>
                                  </p:stCondLst>
                                  <p:childTnLst>
                                    <p:set>
                                      <p:cBhvr>
                                        <p:cTn id="29" dur="1" fill="hold">
                                          <p:stCondLst>
                                            <p:cond delay="0"/>
                                          </p:stCondLst>
                                        </p:cTn>
                                        <p:tgtEl>
                                          <p:spTgt spid="78"/>
                                        </p:tgtEl>
                                        <p:attrNameLst>
                                          <p:attrName>style.visibility</p:attrName>
                                        </p:attrNameLst>
                                      </p:cBhvr>
                                      <p:to>
                                        <p:strVal val="visible"/>
                                      </p:to>
                                    </p:set>
                                    <p:anim calcmode="lin" valueType="num">
                                      <p:cBhvr additive="base">
                                        <p:cTn id="30" dur="250"/>
                                        <p:tgtEl>
                                          <p:spTgt spid="78"/>
                                        </p:tgtEl>
                                        <p:attrNameLst>
                                          <p:attrName>ppt_x</p:attrName>
                                        </p:attrNameLst>
                                      </p:cBhvr>
                                      <p:tavLst>
                                        <p:tav tm="0">
                                          <p:val>
                                            <p:strVal val="#ppt_x-#ppt_w*1.125000"/>
                                          </p:val>
                                        </p:tav>
                                        <p:tav tm="100000">
                                          <p:val>
                                            <p:strVal val="#ppt_x"/>
                                          </p:val>
                                        </p:tav>
                                      </p:tavLst>
                                    </p:anim>
                                    <p:animEffect transition="in" filter="wipe(right)">
                                      <p:cBhvr>
                                        <p:cTn id="31" dur="250"/>
                                        <p:tgtEl>
                                          <p:spTgt spid="78"/>
                                        </p:tgtEl>
                                      </p:cBhvr>
                                    </p:animEffect>
                                  </p:childTnLst>
                                </p:cTn>
                              </p:par>
                            </p:childTnLst>
                          </p:cTn>
                        </p:par>
                        <p:par>
                          <p:cTn id="32" fill="hold">
                            <p:stCondLst>
                              <p:cond delay="1500"/>
                            </p:stCondLst>
                            <p:childTnLst>
                              <p:par>
                                <p:cTn id="33" presetID="22" presetClass="entr" presetSubtype="8" fill="hold" nodeType="afterEffect">
                                  <p:stCondLst>
                                    <p:cond delay="0"/>
                                  </p:stCondLst>
                                  <p:childTnLst>
                                    <p:set>
                                      <p:cBhvr>
                                        <p:cTn id="34" dur="1" fill="hold">
                                          <p:stCondLst>
                                            <p:cond delay="0"/>
                                          </p:stCondLst>
                                        </p:cTn>
                                        <p:tgtEl>
                                          <p:spTgt spid="125"/>
                                        </p:tgtEl>
                                        <p:attrNameLst>
                                          <p:attrName>style.visibility</p:attrName>
                                        </p:attrNameLst>
                                      </p:cBhvr>
                                      <p:to>
                                        <p:strVal val="visible"/>
                                      </p:to>
                                    </p:set>
                                    <p:animEffect transition="in" filter="wipe(left)">
                                      <p:cBhvr>
                                        <p:cTn id="35" dur="500"/>
                                        <p:tgtEl>
                                          <p:spTgt spid="125"/>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left)">
                                      <p:cBhvr>
                                        <p:cTn id="3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p:bldP spid="27"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3093" y="1940188"/>
            <a:ext cx="12218268" cy="2424916"/>
            <a:chOff x="170694" y="177982"/>
            <a:chExt cx="3936004" cy="781165"/>
          </a:xfrm>
        </p:grpSpPr>
        <p:sp>
          <p:nvSpPr>
            <p:cNvPr id="19" name="等腰三角形 18"/>
            <p:cNvSpPr/>
            <p:nvPr/>
          </p:nvSpPr>
          <p:spPr>
            <a:xfrm>
              <a:off x="1233863" y="177982"/>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0" name="等腰三角形 19"/>
            <p:cNvSpPr/>
            <p:nvPr/>
          </p:nvSpPr>
          <p:spPr>
            <a:xfrm flipV="1">
              <a:off x="200258" y="602633"/>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1" name="矩形 20"/>
            <p:cNvSpPr/>
            <p:nvPr/>
          </p:nvSpPr>
          <p:spPr>
            <a:xfrm>
              <a:off x="170694" y="261768"/>
              <a:ext cx="3936004" cy="611981"/>
            </a:xfrm>
            <a:prstGeom prst="rect">
              <a:avLst/>
            </a:prstGeom>
            <a:solidFill>
              <a:srgbClr val="C4C7CB"/>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2" name="平行四边形 21"/>
            <p:cNvSpPr/>
            <p:nvPr/>
          </p:nvSpPr>
          <p:spPr>
            <a:xfrm>
              <a:off x="376965" y="178257"/>
              <a:ext cx="1036076" cy="779005"/>
            </a:xfrm>
            <a:prstGeom prst="parallelogram">
              <a:avLst>
                <a:gd name="adj" fmla="val 48207"/>
              </a:avLst>
            </a:prstGeom>
            <a:solidFill>
              <a:schemeClr val="accent1">
                <a:lumMod val="75000"/>
              </a:scheme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3" name="文本框 6"/>
            <p:cNvSpPr txBox="1"/>
            <p:nvPr/>
          </p:nvSpPr>
          <p:spPr>
            <a:xfrm>
              <a:off x="650907" y="284178"/>
              <a:ext cx="569115" cy="418898"/>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0" b="0" i="0" u="none" strike="noStrike" kern="0" cap="none" spc="0" normalizeH="0" baseline="0" noProof="0" dirty="0" smtClean="0">
                  <a:ln>
                    <a:noFill/>
                  </a:ln>
                  <a:solidFill>
                    <a:prstClr val="white">
                      <a:lumMod val="95000"/>
                    </a:prstClr>
                  </a:solidFill>
                  <a:effectLst/>
                  <a:uLnTx/>
                  <a:uFillTx/>
                  <a:latin typeface="Impact" panose="020B0806030902050204" pitchFamily="34" charset="0"/>
                </a:rPr>
                <a:t>01</a:t>
              </a:r>
            </a:p>
          </p:txBody>
        </p:sp>
      </p:grpSp>
      <p:sp>
        <p:nvSpPr>
          <p:cNvPr id="24" name="TextBox 23"/>
          <p:cNvSpPr txBox="1"/>
          <p:nvPr/>
        </p:nvSpPr>
        <p:spPr>
          <a:xfrm>
            <a:off x="3865339" y="2802898"/>
            <a:ext cx="7632848" cy="684805"/>
          </a:xfrm>
          <a:prstGeom prst="rect">
            <a:avLst/>
          </a:prstGeom>
          <a:noFill/>
        </p:spPr>
        <p:txBody>
          <a:bodyPr wrap="square" lIns="68584" tIns="34291" rIns="68584" bIns="34291" rtlCol="0">
            <a:spAutoFit/>
          </a:bodyPr>
          <a:lstStyle/>
          <a:p>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实验准备</a:t>
            </a:r>
            <a:r>
              <a:rPr lang="en-US" altLang="zh-CN"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a:t>
            </a:r>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原理、器材和装置</a:t>
            </a:r>
          </a:p>
        </p:txBody>
      </p:sp>
    </p:spTree>
    <p:extLst>
      <p:ext uri="{BB962C8B-B14F-4D97-AF65-F5344CB8AC3E}">
        <p14:creationId xmlns:p14="http://schemas.microsoft.com/office/powerpoint/2010/main" val="3037340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800" fill="hold"/>
                                        <p:tgtEl>
                                          <p:spTgt spid="18"/>
                                        </p:tgtEl>
                                        <p:attrNameLst>
                                          <p:attrName>ppt_x</p:attrName>
                                        </p:attrNameLst>
                                      </p:cBhvr>
                                      <p:tavLst>
                                        <p:tav tm="0">
                                          <p:val>
                                            <p:strVal val="0-#ppt_w/2"/>
                                          </p:val>
                                        </p:tav>
                                        <p:tav tm="100000">
                                          <p:val>
                                            <p:strVal val="#ppt_x"/>
                                          </p:val>
                                        </p:tav>
                                      </p:tavLst>
                                    </p:anim>
                                    <p:anim calcmode="lin" valueType="num">
                                      <p:cBhvr additive="base">
                                        <p:cTn id="8" dur="8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24"/>
                                        </p:tgtEl>
                                        <p:attrNameLst>
                                          <p:attrName>style.visibility</p:attrName>
                                        </p:attrNameLst>
                                      </p:cBhvr>
                                      <p:to>
                                        <p:strVal val="visible"/>
                                      </p:to>
                                    </p:set>
                                    <p:animEffect transition="in" filter="wipe(left)">
                                      <p:cBhvr>
                                        <p:cTn id="12" dur="200"/>
                                        <p:tgtEl>
                                          <p:spTgt spid="24"/>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24"/>
                                        </p:tgtEl>
                                      </p:cBhvr>
                                      <p:to x="80000" y="100000"/>
                                    </p:animScale>
                                    <p:anim by="(#ppt_w*0.10)" calcmode="lin" valueType="num">
                                      <p:cBhvr>
                                        <p:cTn id="15" dur="50" autoRev="1" fill="hold">
                                          <p:stCondLst>
                                            <p:cond delay="0"/>
                                          </p:stCondLst>
                                        </p:cTn>
                                        <p:tgtEl>
                                          <p:spTgt spid="24"/>
                                        </p:tgtEl>
                                        <p:attrNameLst>
                                          <p:attrName>ppt_x</p:attrName>
                                        </p:attrNameLst>
                                      </p:cBhvr>
                                    </p:anim>
                                    <p:anim by="(-#ppt_w*0.10)" calcmode="lin" valueType="num">
                                      <p:cBhvr>
                                        <p:cTn id="16" dur="50" autoRev="1" fill="hold">
                                          <p:stCondLst>
                                            <p:cond delay="0"/>
                                          </p:stCondLst>
                                        </p:cTn>
                                        <p:tgtEl>
                                          <p:spTgt spid="24"/>
                                        </p:tgtEl>
                                        <p:attrNameLst>
                                          <p:attrName>ppt_y</p:attrName>
                                        </p:attrNameLst>
                                      </p:cBhvr>
                                    </p:anim>
                                    <p:animRot by="-480000">
                                      <p:cBhvr>
                                        <p:cTn id="17" dur="50"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495325"/>
            <a:ext cx="10975658" cy="4525963"/>
          </a:xfrm>
        </p:spPr>
        <p:txBody>
          <a:bodyPr/>
          <a:lstStyle/>
          <a:p>
            <a:pPr indent="713740" algn="just">
              <a:tabLst>
                <a:tab pos="3150870" algn="l"/>
              </a:tabLst>
            </a:pPr>
            <a:r>
              <a:rPr lang="zh-CN" altLang="zh-CN" b="1" kern="100" dirty="0">
                <a:solidFill>
                  <a:srgbClr val="31849B"/>
                </a:solidFill>
                <a:latin typeface="Times New Roman"/>
                <a:ea typeface="方正细黑一简体"/>
                <a:cs typeface="Times New Roman"/>
              </a:rPr>
              <a:t>一、游标卡尺</a:t>
            </a:r>
            <a:endParaRPr lang="zh-CN" altLang="zh-CN" sz="1050" kern="100" dirty="0">
              <a:latin typeface="宋体"/>
              <a:cs typeface="Courier New"/>
            </a:endParaRPr>
          </a:p>
          <a:p>
            <a:pPr indent="713740" algn="just">
              <a:tabLst>
                <a:tab pos="3150870" algn="l"/>
              </a:tabLst>
            </a:pPr>
            <a:r>
              <a:rPr lang="en-US" altLang="zh-CN" b="1" kern="100" dirty="0">
                <a:solidFill>
                  <a:srgbClr val="31849B"/>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31849B"/>
                </a:solidFill>
                <a:latin typeface="Times New Roman"/>
                <a:ea typeface="方正细黑一简体"/>
                <a:cs typeface="Times New Roman"/>
              </a:rPr>
              <a:t>构造：</a:t>
            </a:r>
            <a:r>
              <a:rPr lang="zh-CN" altLang="zh-CN" b="1" kern="100" dirty="0">
                <a:latin typeface="Times New Roman"/>
                <a:ea typeface="方正细黑一简体"/>
                <a:cs typeface="Times New Roman"/>
              </a:rPr>
              <a:t>主尺、游标尺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主尺和游标尺上各有一个内、外测量爪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，游标尺上还有一个深度尺。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如图所示</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pic>
        <p:nvPicPr>
          <p:cNvPr id="1027" name="Picture 3" descr="23xkcwlrjbs11-10.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633749" y="4077072"/>
            <a:ext cx="4832375" cy="2177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33919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423319"/>
            <a:ext cx="10975658" cy="3733873"/>
          </a:xfrm>
        </p:spPr>
        <p:txBody>
          <a:bodyPr/>
          <a:lstStyle/>
          <a:p>
            <a:pPr indent="713740" algn="just">
              <a:tabLst>
                <a:tab pos="3150870" algn="l"/>
              </a:tabLst>
            </a:pPr>
            <a:r>
              <a:rPr lang="en-US" altLang="zh-CN" b="1" kern="100" dirty="0">
                <a:solidFill>
                  <a:srgbClr val="31849B"/>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31849B"/>
                </a:solidFill>
                <a:latin typeface="Times New Roman"/>
                <a:ea typeface="方正细黑一简体"/>
                <a:cs typeface="Times New Roman"/>
              </a:rPr>
              <a:t>原理：</a:t>
            </a:r>
            <a:r>
              <a:rPr lang="zh-CN" altLang="zh-CN" b="1" kern="100" dirty="0">
                <a:latin typeface="Times New Roman"/>
                <a:ea typeface="方正细黑一简体"/>
                <a:cs typeface="Times New Roman"/>
              </a:rPr>
              <a:t>利用主尺的单位刻度与游标尺的单位刻度之间固定的微量差值来提高测量精度。不管游标尺上有多少个小等分刻度，它的刻度部分的总长度比主尺上的同样多的小等分刻度少</a:t>
            </a:r>
            <a:r>
              <a:rPr lang="en-US" altLang="zh-CN" b="1" kern="100" dirty="0">
                <a:latin typeface="Times New Roman"/>
                <a:ea typeface="方正细黑一简体"/>
                <a:cs typeface="Courier New"/>
              </a:rPr>
              <a:t>1 mm</a:t>
            </a:r>
            <a:r>
              <a:rPr lang="zh-CN" altLang="zh-CN" b="1" kern="100" dirty="0">
                <a:latin typeface="Times New Roman"/>
                <a:ea typeface="方正细黑一简体"/>
                <a:cs typeface="Times New Roman"/>
              </a:rPr>
              <a:t>。常见的游标尺上小等分刻度有</a:t>
            </a:r>
            <a:r>
              <a:rPr lang="en-US" altLang="zh-CN" b="1" kern="100" dirty="0">
                <a:latin typeface="Times New Roman"/>
                <a:ea typeface="方正细黑一简体"/>
                <a:cs typeface="Courier New"/>
              </a:rPr>
              <a:t>10</a:t>
            </a:r>
            <a:r>
              <a:rPr lang="zh-CN" altLang="zh-CN" b="1" kern="100" dirty="0">
                <a:latin typeface="Times New Roman"/>
                <a:ea typeface="方正细黑一简体"/>
                <a:cs typeface="Times New Roman"/>
              </a:rPr>
              <a:t>个、</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个、</a:t>
            </a:r>
            <a:r>
              <a:rPr lang="en-US" altLang="zh-CN" b="1" kern="100" dirty="0">
                <a:latin typeface="Times New Roman"/>
                <a:ea typeface="方正细黑一简体"/>
                <a:cs typeface="Courier New"/>
              </a:rPr>
              <a:t>50</a:t>
            </a:r>
            <a:r>
              <a:rPr lang="zh-CN" altLang="zh-CN" b="1" kern="100" dirty="0">
                <a:latin typeface="Times New Roman"/>
                <a:ea typeface="方正细黑一简体"/>
                <a:cs typeface="Times New Roman"/>
              </a:rPr>
              <a:t>个的，其规格见下表：</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9733919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3072505460"/>
              </p:ext>
            </p:extLst>
          </p:nvPr>
        </p:nvGraphicFramePr>
        <p:xfrm>
          <a:off x="1849115" y="1353446"/>
          <a:ext cx="9073008" cy="4307802"/>
        </p:xfrm>
        <a:graphic>
          <a:graphicData uri="http://schemas.openxmlformats.org/drawingml/2006/table">
            <a:tbl>
              <a:tblPr/>
              <a:tblGrid>
                <a:gridCol w="1872208"/>
                <a:gridCol w="1512168"/>
                <a:gridCol w="2304256"/>
                <a:gridCol w="3384376"/>
              </a:tblGrid>
              <a:tr h="1656184">
                <a:tc>
                  <a:txBody>
                    <a:bodyPr/>
                    <a:lstStyle/>
                    <a:p>
                      <a:pPr algn="ctr">
                        <a:lnSpc>
                          <a:spcPct val="150000"/>
                        </a:lnSpc>
                        <a:spcAft>
                          <a:spcPts val="0"/>
                        </a:spcAft>
                        <a:tabLst>
                          <a:tab pos="3150870" algn="l"/>
                        </a:tabLst>
                      </a:pPr>
                      <a:r>
                        <a:rPr lang="zh-CN" sz="2800" b="1" kern="100">
                          <a:effectLst/>
                          <a:latin typeface="Times New Roman"/>
                          <a:ea typeface="方正细黑一简体"/>
                          <a:cs typeface="Times New Roman"/>
                        </a:rPr>
                        <a:t>刻度格数</a:t>
                      </a:r>
                      <a:endParaRPr lang="zh-CN" sz="2800" kern="100">
                        <a:effectLst/>
                        <a:latin typeface="宋体"/>
                        <a:cs typeface="Courier New"/>
                      </a:endParaRPr>
                    </a:p>
                    <a:p>
                      <a:pPr algn="ctr">
                        <a:lnSpc>
                          <a:spcPct val="150000"/>
                        </a:lnSpc>
                        <a:spcAft>
                          <a:spcPts val="0"/>
                        </a:spcAft>
                        <a:tabLst>
                          <a:tab pos="3150870" algn="l"/>
                        </a:tabLst>
                      </a:pP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分度</a:t>
                      </a:r>
                      <a:r>
                        <a:rPr lang="en-US" sz="2800" b="1" kern="100">
                          <a:effectLst/>
                          <a:latin typeface="Times New Roman"/>
                          <a:ea typeface="方正细黑一简体"/>
                          <a:cs typeface="Courier New"/>
                        </a:rPr>
                        <a:t>)</a:t>
                      </a:r>
                      <a:endParaRPr lang="zh-CN" sz="2800" kern="100">
                        <a:effectLst/>
                        <a:latin typeface="宋体"/>
                        <a:cs typeface="Courier New"/>
                      </a:endParaRPr>
                    </a:p>
                  </a:txBody>
                  <a:tcPr marL="53880" marR="538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3150870" algn="l"/>
                        </a:tabLst>
                      </a:pPr>
                      <a:r>
                        <a:rPr lang="zh-CN" sz="2800" b="1" kern="100">
                          <a:effectLst/>
                          <a:latin typeface="Times New Roman"/>
                          <a:ea typeface="方正细黑一简体"/>
                          <a:cs typeface="Times New Roman"/>
                        </a:rPr>
                        <a:t>刻度总</a:t>
                      </a:r>
                      <a:endParaRPr lang="zh-CN" sz="2800" kern="100">
                        <a:effectLst/>
                        <a:latin typeface="宋体"/>
                        <a:cs typeface="Courier New"/>
                      </a:endParaRPr>
                    </a:p>
                    <a:p>
                      <a:pPr algn="ctr">
                        <a:lnSpc>
                          <a:spcPct val="150000"/>
                        </a:lnSpc>
                        <a:spcAft>
                          <a:spcPts val="0"/>
                        </a:spcAft>
                        <a:tabLst>
                          <a:tab pos="3150870" algn="l"/>
                        </a:tabLst>
                      </a:pPr>
                      <a:r>
                        <a:rPr lang="zh-CN" sz="2800" b="1" kern="100">
                          <a:effectLst/>
                          <a:latin typeface="Times New Roman"/>
                          <a:ea typeface="方正细黑一简体"/>
                          <a:cs typeface="Times New Roman"/>
                        </a:rPr>
                        <a:t>长度</a:t>
                      </a:r>
                      <a:endParaRPr lang="zh-CN" sz="2800" kern="100">
                        <a:effectLst/>
                        <a:latin typeface="宋体"/>
                        <a:cs typeface="Courier New"/>
                      </a:endParaRPr>
                    </a:p>
                  </a:txBody>
                  <a:tcPr marL="53880" marR="538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3150870" algn="l"/>
                        </a:tabLst>
                      </a:pPr>
                      <a:r>
                        <a:rPr lang="en-US" sz="2800" b="1" kern="100">
                          <a:effectLst/>
                          <a:latin typeface="Times New Roman"/>
                          <a:ea typeface="方正细黑一简体"/>
                          <a:cs typeface="Courier New"/>
                        </a:rPr>
                        <a:t>1 mm</a:t>
                      </a:r>
                      <a:r>
                        <a:rPr lang="zh-CN" sz="2800" b="1" kern="100">
                          <a:effectLst/>
                          <a:latin typeface="Times New Roman"/>
                          <a:ea typeface="方正细黑一简体"/>
                          <a:cs typeface="Times New Roman"/>
                        </a:rPr>
                        <a:t>与每小</a:t>
                      </a:r>
                      <a:endParaRPr lang="zh-CN" sz="2800" kern="100">
                        <a:effectLst/>
                        <a:latin typeface="宋体"/>
                        <a:cs typeface="Courier New"/>
                      </a:endParaRPr>
                    </a:p>
                    <a:p>
                      <a:pPr algn="ctr">
                        <a:lnSpc>
                          <a:spcPct val="150000"/>
                        </a:lnSpc>
                        <a:spcAft>
                          <a:spcPts val="0"/>
                        </a:spcAft>
                        <a:tabLst>
                          <a:tab pos="3150870" algn="l"/>
                        </a:tabLst>
                      </a:pPr>
                      <a:r>
                        <a:rPr lang="zh-CN" sz="2800" b="1" kern="100">
                          <a:effectLst/>
                          <a:latin typeface="Times New Roman"/>
                          <a:ea typeface="方正细黑一简体"/>
                          <a:cs typeface="Times New Roman"/>
                        </a:rPr>
                        <a:t>格的差值</a:t>
                      </a:r>
                      <a:endParaRPr lang="zh-CN" sz="2800" kern="100">
                        <a:effectLst/>
                        <a:latin typeface="宋体"/>
                        <a:cs typeface="Courier New"/>
                      </a:endParaRPr>
                    </a:p>
                  </a:txBody>
                  <a:tcPr marL="53880" marR="538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3150870" algn="l"/>
                        </a:tabLst>
                      </a:pPr>
                      <a:r>
                        <a:rPr lang="zh-CN" sz="2800" b="1" kern="100">
                          <a:effectLst/>
                          <a:latin typeface="Times New Roman"/>
                          <a:ea typeface="方正细黑一简体"/>
                          <a:cs typeface="Times New Roman"/>
                        </a:rPr>
                        <a:t>精确度</a:t>
                      </a:r>
                      <a:endParaRPr lang="zh-CN" sz="2800" kern="100">
                        <a:effectLst/>
                        <a:latin typeface="宋体"/>
                        <a:cs typeface="Courier New"/>
                      </a:endParaRPr>
                    </a:p>
                    <a:p>
                      <a:pPr algn="ctr">
                        <a:lnSpc>
                          <a:spcPct val="150000"/>
                        </a:lnSpc>
                        <a:spcAft>
                          <a:spcPts val="0"/>
                        </a:spcAft>
                        <a:tabLst>
                          <a:tab pos="3150870" algn="l"/>
                        </a:tabLst>
                      </a:pP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可精确到</a:t>
                      </a:r>
                      <a:r>
                        <a:rPr lang="en-US" sz="2800" b="1" kern="100">
                          <a:effectLst/>
                          <a:latin typeface="Times New Roman"/>
                          <a:ea typeface="方正细黑一简体"/>
                          <a:cs typeface="Courier New"/>
                        </a:rPr>
                        <a:t>)</a:t>
                      </a:r>
                      <a:endParaRPr lang="zh-CN" sz="2800" kern="100">
                        <a:effectLst/>
                        <a:latin typeface="宋体"/>
                        <a:cs typeface="Courier New"/>
                      </a:endParaRPr>
                    </a:p>
                  </a:txBody>
                  <a:tcPr marL="53880" marR="538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502885">
                <a:tc>
                  <a:txBody>
                    <a:bodyPr/>
                    <a:lstStyle/>
                    <a:p>
                      <a:pPr algn="ctr">
                        <a:lnSpc>
                          <a:spcPct val="150000"/>
                        </a:lnSpc>
                        <a:spcAft>
                          <a:spcPts val="0"/>
                        </a:spcAft>
                        <a:tabLst>
                          <a:tab pos="3150870" algn="l"/>
                        </a:tabLst>
                      </a:pPr>
                      <a:r>
                        <a:rPr lang="en-US" sz="2800" b="1" kern="100">
                          <a:effectLst/>
                          <a:latin typeface="Times New Roman"/>
                          <a:ea typeface="方正细黑一简体"/>
                          <a:cs typeface="Courier New"/>
                        </a:rPr>
                        <a:t>10</a:t>
                      </a:r>
                      <a:endParaRPr lang="zh-CN" sz="2800" kern="100">
                        <a:effectLst/>
                        <a:latin typeface="宋体"/>
                        <a:cs typeface="Courier New"/>
                      </a:endParaRPr>
                    </a:p>
                  </a:txBody>
                  <a:tcPr marL="53880" marR="538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3150870" algn="l"/>
                        </a:tabLst>
                      </a:pPr>
                      <a:r>
                        <a:rPr lang="en-US" sz="2800" b="1" kern="100">
                          <a:effectLst/>
                          <a:latin typeface="Times New Roman"/>
                          <a:ea typeface="方正细黑一简体"/>
                          <a:cs typeface="Courier New"/>
                        </a:rPr>
                        <a:t>9 mm</a:t>
                      </a:r>
                      <a:endParaRPr lang="zh-CN" sz="2800" kern="100">
                        <a:effectLst/>
                        <a:latin typeface="宋体"/>
                        <a:cs typeface="Courier New"/>
                      </a:endParaRPr>
                    </a:p>
                  </a:txBody>
                  <a:tcPr marL="53880" marR="538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3150870" algn="l"/>
                        </a:tabLst>
                      </a:pPr>
                      <a:r>
                        <a:rPr lang="en-US" sz="2800" b="1" kern="100">
                          <a:effectLst/>
                          <a:latin typeface="Times New Roman"/>
                          <a:ea typeface="方正细黑一简体"/>
                          <a:cs typeface="Courier New"/>
                        </a:rPr>
                        <a:t>0.1 mm</a:t>
                      </a:r>
                      <a:endParaRPr lang="zh-CN" sz="2800" kern="100">
                        <a:effectLst/>
                        <a:latin typeface="宋体"/>
                        <a:cs typeface="Courier New"/>
                      </a:endParaRPr>
                    </a:p>
                  </a:txBody>
                  <a:tcPr marL="53880" marR="538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3150870" algn="l"/>
                        </a:tabLst>
                      </a:pPr>
                      <a:r>
                        <a:rPr lang="en-US" sz="2800" b="1" kern="100">
                          <a:effectLst/>
                          <a:latin typeface="Times New Roman"/>
                          <a:ea typeface="方正细黑一简体"/>
                          <a:cs typeface="Courier New"/>
                        </a:rPr>
                        <a:t>0.1 mm</a:t>
                      </a:r>
                      <a:endParaRPr lang="zh-CN" sz="2800" kern="100">
                        <a:effectLst/>
                        <a:latin typeface="宋体"/>
                        <a:cs typeface="Courier New"/>
                      </a:endParaRPr>
                    </a:p>
                  </a:txBody>
                  <a:tcPr marL="53880" marR="538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005769">
                <a:tc>
                  <a:txBody>
                    <a:bodyPr/>
                    <a:lstStyle/>
                    <a:p>
                      <a:pPr algn="ctr">
                        <a:lnSpc>
                          <a:spcPct val="150000"/>
                        </a:lnSpc>
                        <a:spcAft>
                          <a:spcPts val="0"/>
                        </a:spcAft>
                        <a:tabLst>
                          <a:tab pos="3150870" algn="l"/>
                        </a:tabLst>
                      </a:pPr>
                      <a:r>
                        <a:rPr lang="en-US" sz="2800" b="1" kern="100">
                          <a:effectLst/>
                          <a:latin typeface="Times New Roman"/>
                          <a:ea typeface="方正细黑一简体"/>
                          <a:cs typeface="Courier New"/>
                        </a:rPr>
                        <a:t>20</a:t>
                      </a:r>
                      <a:endParaRPr lang="zh-CN" sz="2800" kern="100">
                        <a:effectLst/>
                        <a:latin typeface="宋体"/>
                        <a:cs typeface="Courier New"/>
                      </a:endParaRPr>
                    </a:p>
                  </a:txBody>
                  <a:tcPr marL="53880" marR="538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3150870" algn="l"/>
                        </a:tabLst>
                      </a:pPr>
                      <a:r>
                        <a:rPr lang="en-US" sz="2800" b="1" kern="100">
                          <a:effectLst/>
                          <a:latin typeface="Times New Roman"/>
                          <a:ea typeface="方正细黑一简体"/>
                          <a:cs typeface="Courier New"/>
                        </a:rPr>
                        <a:t>19 mm</a:t>
                      </a:r>
                      <a:endParaRPr lang="zh-CN" sz="2800" kern="100">
                        <a:effectLst/>
                        <a:latin typeface="宋体"/>
                        <a:cs typeface="Courier New"/>
                      </a:endParaRPr>
                    </a:p>
                  </a:txBody>
                  <a:tcPr marL="53880" marR="538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3150870" algn="l"/>
                        </a:tabLst>
                      </a:pPr>
                      <a:r>
                        <a:rPr lang="en-US" sz="2800" b="1" kern="100">
                          <a:effectLst/>
                          <a:latin typeface="Times New Roman"/>
                          <a:ea typeface="方正细黑一简体"/>
                          <a:cs typeface="Courier New"/>
                        </a:rPr>
                        <a:t>0.05 mm</a:t>
                      </a:r>
                      <a:endParaRPr lang="zh-CN" sz="2800" kern="100">
                        <a:effectLst/>
                        <a:latin typeface="宋体"/>
                        <a:cs typeface="Courier New"/>
                      </a:endParaRPr>
                    </a:p>
                  </a:txBody>
                  <a:tcPr marL="53880" marR="538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3150870" algn="l"/>
                        </a:tabLst>
                      </a:pPr>
                      <a:r>
                        <a:rPr lang="en-US" sz="2800" b="1" kern="100">
                          <a:effectLst/>
                          <a:latin typeface="Times New Roman"/>
                          <a:ea typeface="方正细黑一简体"/>
                          <a:cs typeface="Courier New"/>
                        </a:rPr>
                        <a:t>0.05 mm</a:t>
                      </a:r>
                      <a:endParaRPr lang="zh-CN" sz="2800" kern="100">
                        <a:effectLst/>
                        <a:latin typeface="宋体"/>
                        <a:cs typeface="Courier New"/>
                      </a:endParaRPr>
                    </a:p>
                  </a:txBody>
                  <a:tcPr marL="53880" marR="538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005769">
                <a:tc>
                  <a:txBody>
                    <a:bodyPr/>
                    <a:lstStyle/>
                    <a:p>
                      <a:pPr algn="ctr">
                        <a:lnSpc>
                          <a:spcPct val="150000"/>
                        </a:lnSpc>
                        <a:spcAft>
                          <a:spcPts val="0"/>
                        </a:spcAft>
                        <a:tabLst>
                          <a:tab pos="3150870" algn="l"/>
                        </a:tabLst>
                      </a:pPr>
                      <a:r>
                        <a:rPr lang="en-US" sz="2800" b="1" kern="100">
                          <a:effectLst/>
                          <a:latin typeface="Times New Roman"/>
                          <a:ea typeface="方正细黑一简体"/>
                          <a:cs typeface="Courier New"/>
                        </a:rPr>
                        <a:t>50</a:t>
                      </a:r>
                      <a:endParaRPr lang="zh-CN" sz="2800" kern="100">
                        <a:effectLst/>
                        <a:latin typeface="宋体"/>
                        <a:cs typeface="Courier New"/>
                      </a:endParaRPr>
                    </a:p>
                  </a:txBody>
                  <a:tcPr marL="53880" marR="538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3150870" algn="l"/>
                        </a:tabLst>
                      </a:pPr>
                      <a:r>
                        <a:rPr lang="en-US" sz="2800" b="1" kern="100">
                          <a:effectLst/>
                          <a:latin typeface="Times New Roman"/>
                          <a:ea typeface="方正细黑一简体"/>
                          <a:cs typeface="Courier New"/>
                        </a:rPr>
                        <a:t>49 mm</a:t>
                      </a:r>
                      <a:endParaRPr lang="zh-CN" sz="2800" kern="100">
                        <a:effectLst/>
                        <a:latin typeface="宋体"/>
                        <a:cs typeface="Courier New"/>
                      </a:endParaRPr>
                    </a:p>
                  </a:txBody>
                  <a:tcPr marL="53880" marR="538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3150870" algn="l"/>
                        </a:tabLst>
                      </a:pPr>
                      <a:r>
                        <a:rPr lang="en-US" sz="2800" b="1" kern="100">
                          <a:effectLst/>
                          <a:latin typeface="Times New Roman"/>
                          <a:ea typeface="方正细黑一简体"/>
                          <a:cs typeface="Courier New"/>
                        </a:rPr>
                        <a:t>0.02 mm</a:t>
                      </a:r>
                      <a:endParaRPr lang="zh-CN" sz="2800" kern="100">
                        <a:effectLst/>
                        <a:latin typeface="宋体"/>
                        <a:cs typeface="Courier New"/>
                      </a:endParaRPr>
                    </a:p>
                  </a:txBody>
                  <a:tcPr marL="53880" marR="538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3150870" algn="l"/>
                        </a:tabLst>
                      </a:pPr>
                      <a:r>
                        <a:rPr lang="en-US" sz="2800" b="1" kern="100" dirty="0">
                          <a:effectLst/>
                          <a:latin typeface="Times New Roman"/>
                          <a:ea typeface="方正细黑一简体"/>
                          <a:cs typeface="Courier New"/>
                        </a:rPr>
                        <a:t>0.02 mm</a:t>
                      </a:r>
                      <a:endParaRPr lang="zh-CN" sz="2800" kern="100" dirty="0">
                        <a:effectLst/>
                        <a:latin typeface="宋体"/>
                        <a:cs typeface="Courier New"/>
                      </a:endParaRPr>
                    </a:p>
                  </a:txBody>
                  <a:tcPr marL="53880" marR="538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733919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764704"/>
            <a:ext cx="10975658" cy="4525963"/>
          </a:xfrm>
        </p:spPr>
        <p:txBody>
          <a:bodyPr/>
          <a:lstStyle/>
          <a:p>
            <a:pPr indent="713740" algn="just">
              <a:tabLst>
                <a:tab pos="3150870" algn="l"/>
              </a:tabLst>
            </a:pPr>
            <a:r>
              <a:rPr lang="zh-CN" altLang="zh-CN" b="1" kern="100" dirty="0">
                <a:solidFill>
                  <a:srgbClr val="31849B"/>
                </a:solidFill>
                <a:latin typeface="Times New Roman"/>
                <a:ea typeface="方正细黑一简体"/>
                <a:cs typeface="Times New Roman"/>
              </a:rPr>
              <a:t>二、螺旋测微器</a:t>
            </a:r>
            <a:endParaRPr lang="zh-CN" altLang="zh-CN" sz="1050" kern="100" dirty="0">
              <a:latin typeface="宋体"/>
              <a:cs typeface="Courier New"/>
            </a:endParaRPr>
          </a:p>
          <a:p>
            <a:pPr indent="713740" algn="just">
              <a:tabLst>
                <a:tab pos="3150870" algn="l"/>
              </a:tabLst>
            </a:pPr>
            <a:r>
              <a:rPr lang="en-US" altLang="zh-CN" b="1" kern="100" dirty="0">
                <a:solidFill>
                  <a:srgbClr val="31849B"/>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31849B"/>
                </a:solidFill>
                <a:latin typeface="Times New Roman"/>
                <a:ea typeface="方正细黑一简体"/>
                <a:cs typeface="Times New Roman"/>
              </a:rPr>
              <a:t>构造：</a:t>
            </a:r>
            <a:r>
              <a:rPr lang="zh-CN" altLang="zh-CN" b="1" kern="100" dirty="0">
                <a:latin typeface="Times New Roman"/>
                <a:ea typeface="方正细黑一简体"/>
                <a:cs typeface="Times New Roman"/>
              </a:rPr>
              <a:t>如图所示，螺旋测微器的测砧</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和固定刻度</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固定在尺架</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上，可动刻度</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、旋钮</a:t>
            </a:r>
            <a:r>
              <a:rPr lang="en-US" altLang="zh-CN" b="1" i="1" kern="100" dirty="0">
                <a:latin typeface="Times New Roman"/>
                <a:ea typeface="方正细黑一简体"/>
                <a:cs typeface="Courier New"/>
              </a:rPr>
              <a:t>D</a:t>
            </a:r>
            <a:r>
              <a:rPr lang="zh-CN" altLang="zh-CN" b="1" kern="100" dirty="0">
                <a:latin typeface="Times New Roman"/>
                <a:ea typeface="方正细黑一简体"/>
                <a:cs typeface="Times New Roman"/>
              </a:rPr>
              <a:t>和微调旋钮</a:t>
            </a:r>
            <a:r>
              <a:rPr lang="en-US" altLang="zh-CN" b="1" i="1" kern="100" dirty="0">
                <a:latin typeface="Times New Roman"/>
                <a:ea typeface="方正细黑一简体"/>
                <a:cs typeface="Courier New"/>
              </a:rPr>
              <a:t>D</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是与测微螺杆</a:t>
            </a:r>
            <a:r>
              <a:rPr lang="en-US" altLang="zh-CN" b="1" i="1" kern="100" dirty="0">
                <a:latin typeface="Times New Roman"/>
                <a:ea typeface="方正细黑一简体"/>
                <a:cs typeface="Courier New"/>
              </a:rPr>
              <a:t>F</a:t>
            </a:r>
            <a:r>
              <a:rPr lang="zh-CN" altLang="zh-CN" b="1" kern="100" dirty="0">
                <a:latin typeface="Times New Roman"/>
                <a:ea typeface="方正细黑一简体"/>
                <a:cs typeface="Times New Roman"/>
              </a:rPr>
              <a:t>连在一起的，通过精密螺纹套在固定刻度</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上。</a:t>
            </a:r>
            <a:endParaRPr lang="zh-CN" altLang="zh-CN" sz="1050" kern="100" dirty="0">
              <a:latin typeface="宋体"/>
              <a:cs typeface="Courier New"/>
            </a:endParaRPr>
          </a:p>
          <a:p>
            <a:endParaRPr lang="zh-CN" altLang="en-US" dirty="0"/>
          </a:p>
        </p:txBody>
      </p:sp>
      <p:pic>
        <p:nvPicPr>
          <p:cNvPr id="3074" name="Picture 2" descr="23xkcwlrjbs11-1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649315" y="3789040"/>
            <a:ext cx="4240238" cy="1798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33919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3150870" algn="l"/>
              </a:tabLst>
            </a:pPr>
            <a:r>
              <a:rPr lang="en-US" altLang="zh-CN" b="1" kern="100" dirty="0">
                <a:solidFill>
                  <a:srgbClr val="31849B"/>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31849B"/>
                </a:solidFill>
                <a:latin typeface="Times New Roman"/>
                <a:ea typeface="方正细黑一简体"/>
                <a:cs typeface="Times New Roman"/>
              </a:rPr>
              <a:t>原理：</a:t>
            </a:r>
            <a:r>
              <a:rPr lang="zh-CN" altLang="zh-CN" b="1" kern="100" dirty="0">
                <a:latin typeface="Times New Roman"/>
                <a:ea typeface="方正细黑一简体"/>
                <a:cs typeface="Times New Roman"/>
              </a:rPr>
              <a:t>测微螺杆</a:t>
            </a:r>
            <a:r>
              <a:rPr lang="en-US" altLang="zh-CN" b="1" i="1" kern="100" dirty="0">
                <a:latin typeface="Times New Roman"/>
                <a:ea typeface="方正细黑一简体"/>
                <a:cs typeface="Courier New"/>
              </a:rPr>
              <a:t>F</a:t>
            </a:r>
            <a:r>
              <a:rPr lang="zh-CN" altLang="zh-CN" b="1" kern="100" dirty="0">
                <a:latin typeface="Times New Roman"/>
                <a:ea typeface="方正细黑一简体"/>
                <a:cs typeface="Times New Roman"/>
              </a:rPr>
              <a:t>与固定刻度</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之间的精密螺纹的螺距为</a:t>
            </a:r>
            <a:r>
              <a:rPr lang="en-US" altLang="zh-CN" b="1" kern="100" dirty="0">
                <a:latin typeface="Times New Roman"/>
                <a:ea typeface="方正细黑一简体"/>
                <a:cs typeface="Courier New"/>
              </a:rPr>
              <a:t>0.5 mm</a:t>
            </a:r>
            <a:r>
              <a:rPr lang="zh-CN" altLang="zh-CN" b="1" kern="100" dirty="0">
                <a:latin typeface="Times New Roman"/>
                <a:ea typeface="方正细黑一简体"/>
                <a:cs typeface="Times New Roman"/>
              </a:rPr>
              <a:t>，即旋钮</a:t>
            </a:r>
            <a:r>
              <a:rPr lang="en-US" altLang="zh-CN" b="1" i="1" kern="100" dirty="0">
                <a:latin typeface="Times New Roman"/>
                <a:ea typeface="方正细黑一简体"/>
                <a:cs typeface="Courier New"/>
              </a:rPr>
              <a:t>D</a:t>
            </a:r>
            <a:r>
              <a:rPr lang="zh-CN" altLang="zh-CN" b="1" kern="100" dirty="0">
                <a:latin typeface="Times New Roman"/>
                <a:ea typeface="方正细黑一简体"/>
                <a:cs typeface="Times New Roman"/>
              </a:rPr>
              <a:t>每旋转一周，</a:t>
            </a:r>
            <a:r>
              <a:rPr lang="en-US" altLang="zh-CN" b="1" i="1" kern="100" dirty="0">
                <a:latin typeface="Times New Roman"/>
                <a:ea typeface="方正细黑一简体"/>
                <a:cs typeface="Courier New"/>
              </a:rPr>
              <a:t>F</a:t>
            </a:r>
            <a:r>
              <a:rPr lang="zh-CN" altLang="zh-CN" b="1" kern="100" dirty="0">
                <a:latin typeface="Times New Roman"/>
                <a:ea typeface="方正细黑一简体"/>
                <a:cs typeface="Times New Roman"/>
              </a:rPr>
              <a:t>前进或后退</a:t>
            </a:r>
            <a:r>
              <a:rPr lang="en-US" altLang="zh-CN" b="1" kern="100" dirty="0">
                <a:latin typeface="Times New Roman"/>
                <a:ea typeface="方正细黑一简体"/>
                <a:cs typeface="Courier New"/>
              </a:rPr>
              <a:t>0.5 mm</a:t>
            </a:r>
            <a:r>
              <a:rPr lang="zh-CN" altLang="zh-CN" b="1" kern="100" dirty="0">
                <a:latin typeface="Times New Roman"/>
                <a:ea typeface="方正细黑一简体"/>
                <a:cs typeface="Times New Roman"/>
              </a:rPr>
              <a:t>，而可动刻度</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上有</a:t>
            </a:r>
            <a:r>
              <a:rPr lang="en-US" altLang="zh-CN" b="1" kern="100" dirty="0">
                <a:latin typeface="Times New Roman"/>
                <a:ea typeface="方正细黑一简体"/>
                <a:cs typeface="Courier New"/>
              </a:rPr>
              <a:t>50</a:t>
            </a:r>
            <a:r>
              <a:rPr lang="zh-CN" altLang="zh-CN" b="1" kern="100" dirty="0">
                <a:latin typeface="Times New Roman"/>
                <a:ea typeface="方正细黑一简体"/>
                <a:cs typeface="Times New Roman"/>
              </a:rPr>
              <a:t>个等分刻度，可动刻度每旋转一格，</a:t>
            </a:r>
            <a:r>
              <a:rPr lang="en-US" altLang="zh-CN" b="1" i="1" kern="100" dirty="0">
                <a:latin typeface="Times New Roman"/>
                <a:ea typeface="方正细黑一简体"/>
                <a:cs typeface="Courier New"/>
              </a:rPr>
              <a:t>F</a:t>
            </a:r>
            <a:r>
              <a:rPr lang="zh-CN" altLang="zh-CN" b="1" kern="100" dirty="0">
                <a:latin typeface="Times New Roman"/>
                <a:ea typeface="方正细黑一简体"/>
                <a:cs typeface="Times New Roman"/>
              </a:rPr>
              <a:t>前进或后退</a:t>
            </a:r>
            <a:r>
              <a:rPr lang="en-US" altLang="zh-CN" b="1" kern="100" dirty="0">
                <a:latin typeface="Times New Roman"/>
                <a:ea typeface="方正细黑一简体"/>
                <a:cs typeface="Courier New"/>
              </a:rPr>
              <a:t>0.01 mm</a:t>
            </a:r>
            <a:r>
              <a:rPr lang="zh-CN" altLang="zh-CN" b="1" kern="100" dirty="0">
                <a:latin typeface="Times New Roman"/>
                <a:ea typeface="方正细黑一简体"/>
                <a:cs typeface="Times New Roman"/>
              </a:rPr>
              <a:t>，即螺旋测微器的精确度为</a:t>
            </a:r>
            <a:r>
              <a:rPr lang="en-US" altLang="zh-CN" b="1" kern="100" dirty="0">
                <a:latin typeface="Times New Roman"/>
                <a:ea typeface="方正细黑一简体"/>
                <a:cs typeface="Courier New"/>
              </a:rPr>
              <a:t>0.01 mm</a:t>
            </a:r>
            <a:r>
              <a:rPr lang="zh-CN" altLang="zh-CN" b="1" kern="100" dirty="0">
                <a:latin typeface="Times New Roman"/>
                <a:ea typeface="方正细黑一简体"/>
                <a:cs typeface="Times New Roman"/>
              </a:rPr>
              <a:t>。读数时估读到毫米的千分位上，因此，螺旋测微器又叫千分尺。</a:t>
            </a:r>
            <a:endParaRPr lang="zh-CN" altLang="zh-CN" sz="1050" kern="100" dirty="0">
              <a:effectLst/>
              <a:latin typeface="宋体"/>
              <a:cs typeface="Courier New"/>
            </a:endParaRPr>
          </a:p>
        </p:txBody>
      </p:sp>
    </p:spTree>
    <p:extLst>
      <p:ext uri="{BB962C8B-B14F-4D97-AF65-F5344CB8AC3E}">
        <p14:creationId xmlns:p14="http://schemas.microsoft.com/office/powerpoint/2010/main" val="29733919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3093" y="1940188"/>
            <a:ext cx="12218268" cy="2424916"/>
            <a:chOff x="170694" y="177982"/>
            <a:chExt cx="3936004" cy="781165"/>
          </a:xfrm>
        </p:grpSpPr>
        <p:sp>
          <p:nvSpPr>
            <p:cNvPr id="19" name="等腰三角形 18"/>
            <p:cNvSpPr/>
            <p:nvPr/>
          </p:nvSpPr>
          <p:spPr>
            <a:xfrm>
              <a:off x="1233863" y="177982"/>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0" name="等腰三角形 19"/>
            <p:cNvSpPr/>
            <p:nvPr/>
          </p:nvSpPr>
          <p:spPr>
            <a:xfrm flipV="1">
              <a:off x="200258" y="602633"/>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1" name="矩形 20"/>
            <p:cNvSpPr/>
            <p:nvPr/>
          </p:nvSpPr>
          <p:spPr>
            <a:xfrm>
              <a:off x="170694" y="261768"/>
              <a:ext cx="3936004" cy="611981"/>
            </a:xfrm>
            <a:prstGeom prst="rect">
              <a:avLst/>
            </a:prstGeom>
            <a:solidFill>
              <a:srgbClr val="C4C7CB"/>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2" name="平行四边形 21"/>
            <p:cNvSpPr/>
            <p:nvPr/>
          </p:nvSpPr>
          <p:spPr>
            <a:xfrm>
              <a:off x="376965" y="178257"/>
              <a:ext cx="1036076" cy="779005"/>
            </a:xfrm>
            <a:prstGeom prst="parallelogram">
              <a:avLst>
                <a:gd name="adj" fmla="val 48207"/>
              </a:avLst>
            </a:prstGeom>
            <a:solidFill>
              <a:schemeClr val="accent1">
                <a:lumMod val="75000"/>
              </a:scheme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3" name="文本框 6"/>
            <p:cNvSpPr txBox="1"/>
            <p:nvPr/>
          </p:nvSpPr>
          <p:spPr>
            <a:xfrm>
              <a:off x="738218" y="331478"/>
              <a:ext cx="569115" cy="418898"/>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0" b="0" i="0" u="none" strike="noStrike" kern="0" cap="none" spc="0" normalizeH="0" baseline="0" noProof="0" dirty="0" smtClean="0">
                  <a:ln>
                    <a:noFill/>
                  </a:ln>
                  <a:solidFill>
                    <a:prstClr val="white">
                      <a:lumMod val="95000"/>
                    </a:prstClr>
                  </a:solidFill>
                  <a:effectLst/>
                  <a:uLnTx/>
                  <a:uFillTx/>
                  <a:latin typeface="Impact" panose="020B0806030902050204" pitchFamily="34" charset="0"/>
                </a:rPr>
                <a:t>02</a:t>
              </a:r>
            </a:p>
          </p:txBody>
        </p:sp>
      </p:grpSp>
      <p:sp>
        <p:nvSpPr>
          <p:cNvPr id="24" name="TextBox 23"/>
          <p:cNvSpPr txBox="1"/>
          <p:nvPr/>
        </p:nvSpPr>
        <p:spPr>
          <a:xfrm>
            <a:off x="3828672" y="2802898"/>
            <a:ext cx="7669515" cy="684805"/>
          </a:xfrm>
          <a:prstGeom prst="rect">
            <a:avLst/>
          </a:prstGeom>
          <a:noFill/>
        </p:spPr>
        <p:txBody>
          <a:bodyPr wrap="square" lIns="68584" tIns="34291" rIns="68584" bIns="34291" rtlCol="0">
            <a:spAutoFit/>
          </a:bodyPr>
          <a:lstStyle/>
          <a:p>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实验操作</a:t>
            </a:r>
            <a:r>
              <a:rPr lang="en-US" altLang="zh-CN"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a:t>
            </a:r>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过程、细节和反思</a:t>
            </a:r>
          </a:p>
        </p:txBody>
      </p:sp>
    </p:spTree>
    <p:extLst>
      <p:ext uri="{BB962C8B-B14F-4D97-AF65-F5344CB8AC3E}">
        <p14:creationId xmlns:p14="http://schemas.microsoft.com/office/powerpoint/2010/main" val="3965391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800" fill="hold"/>
                                        <p:tgtEl>
                                          <p:spTgt spid="18"/>
                                        </p:tgtEl>
                                        <p:attrNameLst>
                                          <p:attrName>ppt_x</p:attrName>
                                        </p:attrNameLst>
                                      </p:cBhvr>
                                      <p:tavLst>
                                        <p:tav tm="0">
                                          <p:val>
                                            <p:strVal val="0-#ppt_w/2"/>
                                          </p:val>
                                        </p:tav>
                                        <p:tav tm="100000">
                                          <p:val>
                                            <p:strVal val="#ppt_x"/>
                                          </p:val>
                                        </p:tav>
                                      </p:tavLst>
                                    </p:anim>
                                    <p:anim calcmode="lin" valueType="num">
                                      <p:cBhvr additive="base">
                                        <p:cTn id="8" dur="8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24"/>
                                        </p:tgtEl>
                                        <p:attrNameLst>
                                          <p:attrName>style.visibility</p:attrName>
                                        </p:attrNameLst>
                                      </p:cBhvr>
                                      <p:to>
                                        <p:strVal val="visible"/>
                                      </p:to>
                                    </p:set>
                                    <p:animEffect transition="in" filter="wipe(left)">
                                      <p:cBhvr>
                                        <p:cTn id="12" dur="200"/>
                                        <p:tgtEl>
                                          <p:spTgt spid="24"/>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24"/>
                                        </p:tgtEl>
                                      </p:cBhvr>
                                      <p:to x="80000" y="100000"/>
                                    </p:animScale>
                                    <p:anim by="(#ppt_w*0.10)" calcmode="lin" valueType="num">
                                      <p:cBhvr>
                                        <p:cTn id="15" dur="50" autoRev="1" fill="hold">
                                          <p:stCondLst>
                                            <p:cond delay="0"/>
                                          </p:stCondLst>
                                        </p:cTn>
                                        <p:tgtEl>
                                          <p:spTgt spid="24"/>
                                        </p:tgtEl>
                                        <p:attrNameLst>
                                          <p:attrName>ppt_x</p:attrName>
                                        </p:attrNameLst>
                                      </p:cBhvr>
                                    </p:anim>
                                    <p:anim by="(-#ppt_w*0.10)" calcmode="lin" valueType="num">
                                      <p:cBhvr>
                                        <p:cTn id="16" dur="50" autoRev="1" fill="hold">
                                          <p:stCondLst>
                                            <p:cond delay="0"/>
                                          </p:stCondLst>
                                        </p:cTn>
                                        <p:tgtEl>
                                          <p:spTgt spid="24"/>
                                        </p:tgtEl>
                                        <p:attrNameLst>
                                          <p:attrName>ppt_y</p:attrName>
                                        </p:attrNameLst>
                                      </p:cBhvr>
                                    </p:anim>
                                    <p:animRot by="-480000">
                                      <p:cBhvr>
                                        <p:cTn id="17" dur="50"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783359"/>
            <a:ext cx="10975658" cy="3733873"/>
          </a:xfrm>
        </p:spPr>
        <p:txBody>
          <a:bodyPr/>
          <a:lstStyle/>
          <a:p>
            <a:pPr indent="713740" algn="just">
              <a:tabLst>
                <a:tab pos="3150870" algn="l"/>
              </a:tabLst>
            </a:pPr>
            <a:r>
              <a:rPr lang="zh-CN" altLang="zh-CN" b="1" kern="100" dirty="0">
                <a:solidFill>
                  <a:srgbClr val="31849B"/>
                </a:solidFill>
                <a:latin typeface="Times New Roman"/>
                <a:ea typeface="方正细黑一简体"/>
                <a:cs typeface="Times New Roman"/>
              </a:rPr>
              <a:t>一、游标卡尺的使用</a:t>
            </a:r>
            <a:endParaRPr lang="zh-CN" altLang="zh-CN" sz="1050" kern="100" dirty="0">
              <a:latin typeface="宋体"/>
              <a:cs typeface="Courier New"/>
            </a:endParaRPr>
          </a:p>
          <a:p>
            <a:pPr indent="713740" algn="just">
              <a:tabLst>
                <a:tab pos="3150870" algn="l"/>
              </a:tabLst>
            </a:pPr>
            <a:r>
              <a:rPr lang="en-US" altLang="zh-CN" b="1" kern="100" dirty="0">
                <a:solidFill>
                  <a:srgbClr val="31849B"/>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31849B"/>
                </a:solidFill>
                <a:latin typeface="Times New Roman"/>
                <a:ea typeface="方正细黑一简体"/>
                <a:cs typeface="Times New Roman"/>
              </a:rPr>
              <a:t>用途：</a:t>
            </a:r>
            <a:r>
              <a:rPr lang="zh-CN" altLang="zh-CN" b="1" kern="100" dirty="0">
                <a:latin typeface="Times New Roman"/>
                <a:ea typeface="方正细黑一简体"/>
                <a:cs typeface="Times New Roman"/>
              </a:rPr>
              <a:t>测量厚度、长度、深度、内径、外径。</a:t>
            </a:r>
            <a:endParaRPr lang="zh-CN" altLang="zh-CN" sz="1050" kern="100" dirty="0">
              <a:latin typeface="宋体"/>
              <a:cs typeface="Courier New"/>
            </a:endParaRPr>
          </a:p>
          <a:p>
            <a:pPr indent="713740" algn="just">
              <a:tabLst>
                <a:tab pos="3150870" algn="l"/>
              </a:tabLst>
            </a:pPr>
            <a:r>
              <a:rPr lang="en-US" altLang="zh-CN" b="1" kern="100" dirty="0">
                <a:solidFill>
                  <a:srgbClr val="31849B"/>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31849B"/>
                </a:solidFill>
                <a:latin typeface="Times New Roman"/>
                <a:ea typeface="方正细黑一简体"/>
                <a:cs typeface="Times New Roman"/>
              </a:rPr>
              <a:t>读数</a:t>
            </a:r>
            <a:r>
              <a:rPr lang="zh-CN" altLang="zh-CN" b="1" kern="100" dirty="0">
                <a:latin typeface="Times New Roman"/>
                <a:ea typeface="方正细黑一简体"/>
                <a:cs typeface="Times New Roman"/>
              </a:rPr>
              <a:t>：若用</a:t>
            </a:r>
            <a:r>
              <a:rPr lang="en-US" altLang="zh-CN" b="1" i="1" kern="100" dirty="0">
                <a:latin typeface="Times New Roman"/>
                <a:ea typeface="方正细黑一简体"/>
                <a:cs typeface="Courier New"/>
              </a:rPr>
              <a:t>x</a:t>
            </a:r>
            <a:r>
              <a:rPr lang="zh-CN" altLang="zh-CN" b="1" kern="100" dirty="0">
                <a:latin typeface="Times New Roman"/>
                <a:ea typeface="方正细黑一简体"/>
                <a:cs typeface="Times New Roman"/>
              </a:rPr>
              <a:t>表示从主尺上读出的整毫米数，</a:t>
            </a:r>
            <a:r>
              <a:rPr lang="en-US" altLang="zh-CN" b="1" i="1" kern="100" dirty="0">
                <a:latin typeface="Times New Roman"/>
                <a:ea typeface="方正细黑一简体"/>
                <a:cs typeface="Courier New"/>
              </a:rPr>
              <a:t>K</a:t>
            </a:r>
            <a:r>
              <a:rPr lang="zh-CN" altLang="zh-CN" b="1" kern="100" dirty="0">
                <a:latin typeface="Times New Roman"/>
                <a:ea typeface="方正细黑一简体"/>
                <a:cs typeface="Times New Roman"/>
              </a:rPr>
              <a:t>表示从游标尺上读出与主尺上某一刻度线对齐的游标尺的格数，则记录结果表示为</a:t>
            </a:r>
            <a:r>
              <a:rPr lang="en-US" altLang="zh-CN" b="1" kern="100" dirty="0">
                <a:latin typeface="Times New Roman"/>
                <a:ea typeface="方正细黑一简体"/>
                <a:cs typeface="Courier New"/>
              </a:rPr>
              <a:t>(</a:t>
            </a:r>
            <a:r>
              <a:rPr lang="en-US" altLang="zh-CN" b="1" i="1" kern="100" dirty="0">
                <a:latin typeface="Times New Roman"/>
                <a:ea typeface="方正细黑一简体"/>
                <a:cs typeface="Courier New"/>
              </a:rPr>
              <a:t>x</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K</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精确度</a:t>
            </a:r>
            <a:r>
              <a:rPr lang="en-US" altLang="zh-CN" b="1" kern="100" dirty="0">
                <a:latin typeface="Times New Roman"/>
                <a:ea typeface="方正细黑一简体"/>
                <a:cs typeface="Courier New"/>
              </a:rPr>
              <a:t>)mm</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9733919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3150870" algn="l"/>
              </a:tabLst>
            </a:pPr>
            <a:r>
              <a:rPr lang="en-US" altLang="zh-CN" b="1" kern="100" dirty="0">
                <a:solidFill>
                  <a:srgbClr val="31849B"/>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31849B"/>
                </a:solidFill>
                <a:latin typeface="Times New Roman"/>
                <a:ea typeface="方正细黑一简体"/>
                <a:cs typeface="Times New Roman"/>
              </a:rPr>
              <a:t>注意事项</a:t>
            </a:r>
            <a:endParaRPr lang="zh-CN" altLang="zh-CN" sz="1050" kern="100" dirty="0">
              <a:latin typeface="宋体"/>
              <a:cs typeface="Courier New"/>
            </a:endParaRPr>
          </a:p>
          <a:p>
            <a:pPr indent="713740" algn="just">
              <a:tabLst>
                <a:tab pos="315087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游标卡尺是根据刻度线对齐来读数的，所以不需要估读，但读数要注意最小精确度所在的位数，如果读数最后一位是零，该零不能去掉。</a:t>
            </a:r>
            <a:endParaRPr lang="zh-CN" altLang="zh-CN" sz="1050" kern="100" dirty="0">
              <a:latin typeface="宋体"/>
              <a:cs typeface="Courier New"/>
            </a:endParaRPr>
          </a:p>
          <a:p>
            <a:pPr indent="713740" algn="just">
              <a:tabLst>
                <a:tab pos="315087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读数时，要注意游标尺第几条刻度线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不含零刻度线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与主尺对齐。</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9733919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315087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例</a:t>
            </a: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　如图甲为一游标卡尺的结构示意图。当测量一钢笔帽的内径时，应该用游标卡尺的</a:t>
            </a:r>
            <a:r>
              <a:rPr lang="en-US" altLang="zh-CN" b="1" kern="100" dirty="0">
                <a:latin typeface="Times New Roman"/>
                <a:ea typeface="方正细黑一简体"/>
                <a:cs typeface="Courier New"/>
              </a:rPr>
              <a:t>________(</a:t>
            </a:r>
            <a:r>
              <a:rPr lang="zh-CN" altLang="zh-CN" b="1" kern="100" dirty="0">
                <a:latin typeface="Times New Roman"/>
                <a:ea typeface="方正细黑一简体"/>
                <a:cs typeface="Times New Roman"/>
              </a:rPr>
              <a:t>选填</a:t>
            </a:r>
            <a:r>
              <a:rPr lang="en-US" altLang="zh-CN" b="1" kern="100" dirty="0">
                <a:latin typeface="Times New Roman"/>
                <a:ea typeface="方正细黑一简体"/>
                <a:cs typeface="Courier New"/>
              </a:rPr>
              <a:t>“</a:t>
            </a:r>
            <a:r>
              <a:rPr lang="en-US" altLang="zh-CN" b="1" i="1" kern="100" dirty="0">
                <a:latin typeface="Times New Roman"/>
                <a:ea typeface="方正细黑一简体"/>
                <a:cs typeface="Courier New"/>
              </a:rPr>
              <a:t>A</a:t>
            </a:r>
            <a:r>
              <a:rPr lang="en-US" altLang="zh-CN" b="1" kern="100" dirty="0">
                <a:latin typeface="Times New Roman"/>
                <a:ea typeface="方正细黑一简体"/>
                <a:cs typeface="Courier New"/>
              </a:rPr>
              <a:t>”“</a:t>
            </a:r>
            <a:r>
              <a:rPr lang="en-US" altLang="zh-CN" b="1" i="1" kern="100" dirty="0">
                <a:latin typeface="Times New Roman"/>
                <a:ea typeface="方正细黑一简体"/>
                <a:cs typeface="Courier New"/>
              </a:rPr>
              <a:t>B</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或</a:t>
            </a:r>
            <a:r>
              <a:rPr lang="en-US" altLang="zh-CN" b="1" kern="100" dirty="0">
                <a:latin typeface="Times New Roman"/>
                <a:ea typeface="方正细黑一简体"/>
                <a:cs typeface="Courier New"/>
              </a:rPr>
              <a:t>“</a:t>
            </a:r>
            <a:r>
              <a:rPr lang="en-US" altLang="zh-CN" b="1" i="1" kern="100" dirty="0">
                <a:latin typeface="Times New Roman"/>
                <a:ea typeface="方正细黑一简体"/>
                <a:cs typeface="Courier New"/>
              </a:rPr>
              <a:t>C</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进行测量；示数如图乙所示，该钢笔帽的内径为</a:t>
            </a:r>
            <a:r>
              <a:rPr lang="en-US" altLang="zh-CN" b="1" kern="100" dirty="0">
                <a:latin typeface="Times New Roman"/>
                <a:ea typeface="方正细黑一简体"/>
                <a:cs typeface="Courier New"/>
              </a:rPr>
              <a:t>________ mm</a:t>
            </a:r>
            <a:r>
              <a:rPr lang="zh-CN" altLang="zh-CN" b="1" kern="100" dirty="0">
                <a:latin typeface="Times New Roman"/>
                <a:ea typeface="方正细黑一简体"/>
                <a:cs typeface="Times New Roman"/>
              </a:rPr>
              <a:t>。</a:t>
            </a:r>
            <a:endParaRPr lang="zh-CN" altLang="zh-CN" sz="1050" kern="100" dirty="0">
              <a:effectLst/>
              <a:latin typeface="宋体"/>
              <a:cs typeface="Courier New"/>
            </a:endParaRPr>
          </a:p>
        </p:txBody>
      </p:sp>
      <p:pic>
        <p:nvPicPr>
          <p:cNvPr id="5122" name="Picture 2" descr="23xkcwlrjbs11-12.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057027" y="3284984"/>
            <a:ext cx="4274807" cy="2204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3" descr="23xkcwlrjbs11-12a.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6745659" y="3690664"/>
            <a:ext cx="4148694" cy="1793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33919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315087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解析</a:t>
            </a:r>
            <a:r>
              <a:rPr lang="en-US" altLang="zh-CN" b="1" kern="100" dirty="0">
                <a:solidFill>
                  <a:srgbClr val="FF0000"/>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　</a:t>
            </a:r>
            <a:r>
              <a:rPr lang="zh-CN" altLang="zh-CN" b="1" kern="100" dirty="0">
                <a:latin typeface="Times New Roman"/>
                <a:ea typeface="方正细黑一简体"/>
                <a:cs typeface="Times New Roman"/>
              </a:rPr>
              <a:t>由游标卡尺的结构原理可知，测内径应该用游标卡尺的内测量爪，故选</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；游标卡尺的主尺读数为</a:t>
            </a:r>
            <a:r>
              <a:rPr lang="en-US" altLang="zh-CN" b="1" kern="100" dirty="0">
                <a:latin typeface="Times New Roman"/>
                <a:ea typeface="方正细黑一简体"/>
                <a:cs typeface="Courier New"/>
              </a:rPr>
              <a:t>11 mm</a:t>
            </a:r>
            <a:r>
              <a:rPr lang="zh-CN" altLang="zh-CN" b="1" kern="100" dirty="0">
                <a:latin typeface="Times New Roman"/>
                <a:ea typeface="方正细黑一简体"/>
                <a:cs typeface="Times New Roman"/>
              </a:rPr>
              <a:t>，游标尺的读数为</a:t>
            </a:r>
            <a:r>
              <a:rPr lang="en-US" altLang="zh-CN" b="1" kern="100" dirty="0">
                <a:latin typeface="Times New Roman"/>
                <a:ea typeface="方正细黑一简体"/>
                <a:cs typeface="Courier New"/>
              </a:rPr>
              <a:t>5×0.05 mm</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0.25 mm</a:t>
            </a:r>
            <a:r>
              <a:rPr lang="zh-CN" altLang="zh-CN" b="1" kern="100" dirty="0">
                <a:latin typeface="Times New Roman"/>
                <a:ea typeface="方正细黑一简体"/>
                <a:cs typeface="Times New Roman"/>
              </a:rPr>
              <a:t>，故钢笔帽的内径为</a:t>
            </a:r>
            <a:r>
              <a:rPr lang="en-US" altLang="zh-CN" b="1" kern="100" dirty="0">
                <a:latin typeface="Times New Roman"/>
                <a:ea typeface="方正细黑一简体"/>
                <a:cs typeface="Courier New"/>
              </a:rPr>
              <a:t>11.25 mm</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graphicFrame>
        <p:nvGraphicFramePr>
          <p:cNvPr id="3" name="对象 2"/>
          <p:cNvGraphicFramePr>
            <a:graphicFrameLocks noChangeAspect="1"/>
          </p:cNvGraphicFramePr>
          <p:nvPr>
            <p:extLst>
              <p:ext uri="{D42A27DB-BD31-4B8C-83A1-F6EECF244321}">
                <p14:modId xmlns:p14="http://schemas.microsoft.com/office/powerpoint/2010/main" val="2644232877"/>
              </p:ext>
            </p:extLst>
          </p:nvPr>
        </p:nvGraphicFramePr>
        <p:xfrm>
          <a:off x="696987" y="3501008"/>
          <a:ext cx="10490200" cy="788987"/>
        </p:xfrm>
        <a:graphic>
          <a:graphicData uri="http://schemas.openxmlformats.org/presentationml/2006/ole">
            <mc:AlternateContent xmlns:mc="http://schemas.openxmlformats.org/markup-compatibility/2006">
              <mc:Choice xmlns:v="urn:schemas-microsoft-com:vml" Requires="v">
                <p:oleObj spid="_x0000_s13323" name="文档" r:id="rId3" imgW="10490941" imgH="788809" progId="Word.Document.12">
                  <p:embed/>
                </p:oleObj>
              </mc:Choice>
              <mc:Fallback>
                <p:oleObj name="文档" r:id="rId3" imgW="10490941" imgH="788809" progId="Word.Document.12">
                  <p:embed/>
                  <p:pic>
                    <p:nvPicPr>
                      <p:cNvPr id="0" name=""/>
                      <p:cNvPicPr/>
                      <p:nvPr/>
                    </p:nvPicPr>
                    <p:blipFill>
                      <a:blip r:embed="rId4"/>
                      <a:stretch>
                        <a:fillRect/>
                      </a:stretch>
                    </p:blipFill>
                    <p:spPr>
                      <a:xfrm>
                        <a:off x="696987" y="3501008"/>
                        <a:ext cx="10490200" cy="788987"/>
                      </a:xfrm>
                      <a:prstGeom prst="rect">
                        <a:avLst/>
                      </a:prstGeom>
                    </p:spPr>
                  </p:pic>
                </p:oleObj>
              </mc:Fallback>
            </mc:AlternateContent>
          </a:graphicData>
        </a:graphic>
      </p:graphicFrame>
    </p:spTree>
    <p:extLst>
      <p:ext uri="{BB962C8B-B14F-4D97-AF65-F5344CB8AC3E}">
        <p14:creationId xmlns:p14="http://schemas.microsoft.com/office/powerpoint/2010/main" val="2973391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80963" y="332656"/>
            <a:ext cx="10975658" cy="4525963"/>
          </a:xfrm>
        </p:spPr>
        <p:txBody>
          <a:bodyPr/>
          <a:lstStyle/>
          <a:p>
            <a:pPr indent="713740" algn="just">
              <a:tabLst>
                <a:tab pos="315087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针对训练</a:t>
            </a:r>
            <a:r>
              <a:rPr lang="en-US" altLang="zh-CN" b="1" kern="100" dirty="0" smtClean="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315087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．如图甲、乙、丙所示的三把游标卡尺，它们的读数依次为</a:t>
            </a:r>
            <a:r>
              <a:rPr lang="en-US" altLang="zh-CN" b="1" kern="100" dirty="0">
                <a:latin typeface="Times New Roman"/>
                <a:ea typeface="方正细黑一简体"/>
                <a:cs typeface="Courier New"/>
              </a:rPr>
              <a:t>________mm</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________mm</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________mm</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pic>
        <p:nvPicPr>
          <p:cNvPr id="6146" name="Picture 2" descr="23xkcwlrjbs11-13.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788511" y="2636912"/>
            <a:ext cx="5012792" cy="1298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3" descr="23xkcwlrjbs11-13a.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3433291" y="4221088"/>
            <a:ext cx="6634389" cy="1860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33919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35287"/>
            <a:ext cx="10975658" cy="5102025"/>
          </a:xfrm>
        </p:spPr>
        <p:txBody>
          <a:bodyPr/>
          <a:lstStyle/>
          <a:p>
            <a:pPr indent="713740" algn="just">
              <a:tabLst>
                <a:tab pos="315087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甲图读数：整毫米数是</a:t>
            </a:r>
            <a:r>
              <a:rPr lang="en-US" altLang="zh-CN" b="1" kern="100" dirty="0">
                <a:latin typeface="Times New Roman"/>
                <a:ea typeface="方正细黑一简体"/>
                <a:cs typeface="Courier New"/>
              </a:rPr>
              <a:t>17 mm</a:t>
            </a:r>
            <a:r>
              <a:rPr lang="zh-CN" altLang="zh-CN" b="1" kern="100" dirty="0">
                <a:latin typeface="Times New Roman"/>
                <a:ea typeface="方正细黑一简体"/>
                <a:cs typeface="Times New Roman"/>
              </a:rPr>
              <a:t>，游标尺读数是</a:t>
            </a:r>
            <a:r>
              <a:rPr lang="en-US" altLang="zh-CN" b="1" kern="100" dirty="0">
                <a:latin typeface="Times New Roman"/>
                <a:ea typeface="方正细黑一简体"/>
                <a:cs typeface="Courier New"/>
              </a:rPr>
              <a:t>2×0.1 mm</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0.2 mm</a:t>
            </a:r>
            <a:r>
              <a:rPr lang="zh-CN" altLang="zh-CN" b="1" kern="100" dirty="0">
                <a:latin typeface="Times New Roman"/>
                <a:ea typeface="方正细黑一简体"/>
                <a:cs typeface="Times New Roman"/>
              </a:rPr>
              <a:t>，最后读数是</a:t>
            </a:r>
            <a:r>
              <a:rPr lang="en-US" altLang="zh-CN" b="1" kern="100" dirty="0">
                <a:latin typeface="Times New Roman"/>
                <a:ea typeface="方正细黑一简体"/>
                <a:cs typeface="Courier New"/>
              </a:rPr>
              <a:t>17 mm</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0.2 mm</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17.2 mm</a:t>
            </a:r>
            <a:r>
              <a:rPr lang="zh-CN" altLang="zh-CN" b="1" kern="100" dirty="0">
                <a:latin typeface="Times New Roman"/>
                <a:ea typeface="方正细黑一简体"/>
                <a:cs typeface="Times New Roman"/>
              </a:rPr>
              <a:t>。乙图读数：整毫米数是</a:t>
            </a:r>
            <a:r>
              <a:rPr lang="en-US" altLang="zh-CN" b="1" kern="100" dirty="0">
                <a:latin typeface="Times New Roman"/>
                <a:ea typeface="方正细黑一简体"/>
                <a:cs typeface="Courier New"/>
              </a:rPr>
              <a:t>23 mm</a:t>
            </a:r>
            <a:r>
              <a:rPr lang="zh-CN" altLang="zh-CN" b="1" kern="100" dirty="0">
                <a:latin typeface="Times New Roman"/>
                <a:ea typeface="方正细黑一简体"/>
                <a:cs typeface="Times New Roman"/>
              </a:rPr>
              <a:t>，游标尺读数是</a:t>
            </a:r>
            <a:r>
              <a:rPr lang="en-US" altLang="zh-CN" b="1" kern="100" dirty="0">
                <a:latin typeface="Times New Roman"/>
                <a:ea typeface="方正细黑一简体"/>
                <a:cs typeface="Courier New"/>
              </a:rPr>
              <a:t>5×0.05 mm</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0.25 mm</a:t>
            </a:r>
            <a:r>
              <a:rPr lang="zh-CN" altLang="zh-CN" b="1" kern="100" dirty="0">
                <a:latin typeface="Times New Roman"/>
                <a:ea typeface="方正细黑一简体"/>
                <a:cs typeface="Times New Roman"/>
              </a:rPr>
              <a:t>，最后读数是</a:t>
            </a:r>
            <a:r>
              <a:rPr lang="en-US" altLang="zh-CN" b="1" kern="100" dirty="0">
                <a:latin typeface="Times New Roman"/>
                <a:ea typeface="方正细黑一简体"/>
                <a:cs typeface="Courier New"/>
              </a:rPr>
              <a:t>23 mm</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0.25 mm</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23.25 mm</a:t>
            </a:r>
            <a:r>
              <a:rPr lang="zh-CN" altLang="zh-CN" b="1" kern="100" dirty="0">
                <a:latin typeface="Times New Roman"/>
                <a:ea typeface="方正细黑一简体"/>
                <a:cs typeface="Times New Roman"/>
              </a:rPr>
              <a:t>。丙图读数：整毫米数是</a:t>
            </a:r>
            <a:r>
              <a:rPr lang="en-US" altLang="zh-CN" b="1" kern="100" dirty="0">
                <a:latin typeface="Times New Roman"/>
                <a:ea typeface="方正细黑一简体"/>
                <a:cs typeface="Courier New"/>
              </a:rPr>
              <a:t>10 mm</a:t>
            </a:r>
            <a:r>
              <a:rPr lang="zh-CN" altLang="zh-CN" b="1" kern="100" dirty="0">
                <a:latin typeface="Times New Roman"/>
                <a:ea typeface="方正细黑一简体"/>
                <a:cs typeface="Times New Roman"/>
              </a:rPr>
              <a:t>，游标尺读数是</a:t>
            </a:r>
            <a:r>
              <a:rPr lang="en-US" altLang="zh-CN" b="1" kern="100" dirty="0">
                <a:latin typeface="Times New Roman"/>
                <a:ea typeface="方正细黑一简体"/>
                <a:cs typeface="Courier New"/>
              </a:rPr>
              <a:t>19×0.02 mm</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0.38 mm</a:t>
            </a:r>
            <a:r>
              <a:rPr lang="zh-CN" altLang="zh-CN" b="1" kern="100" dirty="0">
                <a:latin typeface="Times New Roman"/>
                <a:ea typeface="方正细黑一简体"/>
                <a:cs typeface="Times New Roman"/>
              </a:rPr>
              <a:t>，最后读数是</a:t>
            </a:r>
            <a:r>
              <a:rPr lang="en-US" altLang="zh-CN" b="1" kern="100" dirty="0">
                <a:latin typeface="Times New Roman"/>
                <a:ea typeface="方正细黑一简体"/>
                <a:cs typeface="Courier New"/>
              </a:rPr>
              <a:t>10 mm</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0.38 mm</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10.38 </a:t>
            </a:r>
            <a:r>
              <a:rPr lang="en-US" altLang="zh-CN" b="1" kern="100" dirty="0" smtClean="0">
                <a:latin typeface="Times New Roman"/>
                <a:ea typeface="方正细黑一简体"/>
                <a:cs typeface="Courier New"/>
              </a:rPr>
              <a:t>mm</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just">
              <a:tabLst>
                <a:tab pos="315087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17.2</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23.25</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10.38</a:t>
            </a:r>
            <a:endParaRPr lang="zh-CN" altLang="zh-CN" sz="1050" kern="100" dirty="0">
              <a:latin typeface="宋体"/>
              <a:cs typeface="Courier New"/>
            </a:endParaRPr>
          </a:p>
          <a:p>
            <a:pPr indent="713740" algn="just">
              <a:tabLst>
                <a:tab pos="3150870" algn="l"/>
              </a:tabLst>
            </a:pPr>
            <a:endParaRPr lang="en-US" altLang="zh-CN" b="1" kern="100" dirty="0" smtClean="0">
              <a:latin typeface="Times New Roman"/>
              <a:ea typeface="方正细黑一简体"/>
              <a:cs typeface="Times New Roman"/>
            </a:endParaRPr>
          </a:p>
          <a:p>
            <a:pPr indent="713740" algn="just">
              <a:tabLst>
                <a:tab pos="3150870" algn="l"/>
              </a:tabLst>
            </a:pPr>
            <a:endParaRPr lang="zh-CN" altLang="zh-CN" sz="1050" kern="100" dirty="0">
              <a:effectLst/>
              <a:latin typeface="宋体"/>
              <a:cs typeface="Courier New"/>
            </a:endParaRPr>
          </a:p>
        </p:txBody>
      </p:sp>
    </p:spTree>
    <p:extLst>
      <p:ext uri="{BB962C8B-B14F-4D97-AF65-F5344CB8AC3E}">
        <p14:creationId xmlns:p14="http://schemas.microsoft.com/office/powerpoint/2010/main" val="2973391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04664"/>
            <a:ext cx="10975658" cy="6048671"/>
          </a:xfrm>
        </p:spPr>
        <p:txBody>
          <a:bodyPr/>
          <a:lstStyle/>
          <a:p>
            <a:pPr indent="713740" algn="just">
              <a:tabLst>
                <a:tab pos="3150870" algn="l"/>
              </a:tabLst>
            </a:pPr>
            <a:r>
              <a:rPr lang="zh-CN" altLang="zh-CN" b="1" kern="100" dirty="0">
                <a:solidFill>
                  <a:srgbClr val="31849B"/>
                </a:solidFill>
                <a:latin typeface="Times New Roman"/>
                <a:ea typeface="方正细黑一简体"/>
                <a:cs typeface="Times New Roman"/>
              </a:rPr>
              <a:t>二、螺旋测微器的使用</a:t>
            </a:r>
            <a:endParaRPr lang="zh-CN" altLang="zh-CN" sz="1050" kern="100" dirty="0">
              <a:latin typeface="宋体"/>
              <a:cs typeface="Courier New"/>
            </a:endParaRPr>
          </a:p>
          <a:p>
            <a:pPr indent="713740" algn="just">
              <a:tabLst>
                <a:tab pos="315087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．读数方法</a:t>
            </a:r>
            <a:endParaRPr lang="zh-CN" altLang="zh-CN" sz="1050" kern="100" dirty="0">
              <a:latin typeface="宋体"/>
              <a:cs typeface="Courier New"/>
            </a:endParaRPr>
          </a:p>
          <a:p>
            <a:pPr indent="713740" algn="just">
              <a:tabLst>
                <a:tab pos="3150870" algn="l"/>
              </a:tabLst>
            </a:pPr>
            <a:r>
              <a:rPr lang="zh-CN" altLang="zh-CN" b="1" kern="100" dirty="0">
                <a:latin typeface="Times New Roman"/>
                <a:ea typeface="方正细黑一简体"/>
                <a:cs typeface="Times New Roman"/>
              </a:rPr>
              <a:t>测量值</a:t>
            </a:r>
            <a:r>
              <a:rPr lang="en-US" altLang="zh-CN" b="1" kern="100" dirty="0">
                <a:latin typeface="Times New Roman"/>
                <a:ea typeface="方正细黑一简体"/>
                <a:cs typeface="Courier New"/>
              </a:rPr>
              <a:t>(mm)</a:t>
            </a:r>
            <a:r>
              <a:rPr lang="zh-CN" altLang="zh-CN" b="1" kern="100" dirty="0">
                <a:latin typeface="Times New Roman"/>
                <a:ea typeface="方正细黑一简体"/>
                <a:cs typeface="Times New Roman"/>
              </a:rPr>
              <a:t>＝固定刻度数</a:t>
            </a:r>
            <a:r>
              <a:rPr lang="en-US" altLang="zh-CN" b="1" kern="100" dirty="0">
                <a:latin typeface="Times New Roman"/>
                <a:ea typeface="方正细黑一简体"/>
                <a:cs typeface="Courier New"/>
              </a:rPr>
              <a:t>(mm)</a:t>
            </a:r>
            <a:r>
              <a:rPr lang="zh-CN" altLang="zh-CN" b="1" kern="100" dirty="0">
                <a:latin typeface="Times New Roman"/>
                <a:ea typeface="方正细黑一简体"/>
                <a:cs typeface="Times New Roman"/>
              </a:rPr>
              <a:t>＋可动刻度数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估读一位</a:t>
            </a:r>
            <a:r>
              <a:rPr lang="en-US" altLang="zh-CN" b="1" kern="100" dirty="0">
                <a:latin typeface="Times New Roman"/>
                <a:ea typeface="方正细黑一简体"/>
                <a:cs typeface="Courier New"/>
              </a:rPr>
              <a:t>)×0.01(mm)</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315087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．注意事项</a:t>
            </a:r>
            <a:endParaRPr lang="zh-CN" altLang="zh-CN" sz="1050" kern="100" dirty="0">
              <a:latin typeface="宋体"/>
              <a:cs typeface="Courier New"/>
            </a:endParaRPr>
          </a:p>
          <a:p>
            <a:pPr indent="713740" algn="just">
              <a:tabLst>
                <a:tab pos="315087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读数时准确到</a:t>
            </a:r>
            <a:r>
              <a:rPr lang="en-US" altLang="zh-CN" b="1" kern="100" dirty="0">
                <a:latin typeface="Times New Roman"/>
                <a:ea typeface="方正细黑一简体"/>
                <a:cs typeface="Courier New"/>
              </a:rPr>
              <a:t>0.01 mm</a:t>
            </a:r>
            <a:r>
              <a:rPr lang="zh-CN" altLang="zh-CN" b="1" kern="100" dirty="0">
                <a:latin typeface="Times New Roman"/>
                <a:ea typeface="方正细黑一简体"/>
                <a:cs typeface="Times New Roman"/>
              </a:rPr>
              <a:t>，要估读到</a:t>
            </a:r>
            <a:r>
              <a:rPr lang="en-US" altLang="zh-CN" b="1" kern="100" dirty="0">
                <a:latin typeface="Times New Roman"/>
                <a:ea typeface="方正细黑一简体"/>
                <a:cs typeface="Courier New"/>
              </a:rPr>
              <a:t>0.001 mm</a:t>
            </a:r>
            <a:r>
              <a:rPr lang="zh-CN" altLang="zh-CN" b="1" kern="100" dirty="0">
                <a:latin typeface="Times New Roman"/>
                <a:ea typeface="方正细黑一简体"/>
                <a:cs typeface="Times New Roman"/>
              </a:rPr>
              <a:t>，测量结果若用毫米做单位，则小数点后面必须保留三位。</a:t>
            </a:r>
            <a:endParaRPr lang="zh-CN" altLang="zh-CN" sz="1050" kern="100" dirty="0">
              <a:latin typeface="宋体"/>
              <a:cs typeface="Courier New"/>
            </a:endParaRPr>
          </a:p>
          <a:p>
            <a:pPr indent="713740" algn="just">
              <a:tabLst>
                <a:tab pos="315087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读数时，要注意固定刻度上的半毫米刻度线是否露出。</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9733919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971" y="332656"/>
            <a:ext cx="10975658" cy="6336704"/>
          </a:xfrm>
        </p:spPr>
        <p:txBody>
          <a:bodyPr/>
          <a:lstStyle/>
          <a:p>
            <a:pPr indent="713740" algn="just">
              <a:tabLst>
                <a:tab pos="315087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例</a:t>
            </a: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　某同学利用螺旋测微器测量一金属板的厚度。该螺旋测微器校零时的示数如图甲所示，测量金属板厚度时的示数如图乙所示。图甲所示读数为</a:t>
            </a:r>
            <a:r>
              <a:rPr lang="en-US" altLang="zh-CN" b="1" kern="100" dirty="0">
                <a:latin typeface="Times New Roman"/>
                <a:ea typeface="方正细黑一简体"/>
                <a:cs typeface="Courier New"/>
              </a:rPr>
              <a:t>________mm</a:t>
            </a:r>
            <a:r>
              <a:rPr lang="zh-CN" altLang="zh-CN" b="1" kern="100" dirty="0">
                <a:latin typeface="Times New Roman"/>
                <a:ea typeface="方正细黑一简体"/>
                <a:cs typeface="Times New Roman"/>
              </a:rPr>
              <a:t>，图乙所示读数为</a:t>
            </a:r>
            <a:r>
              <a:rPr lang="en-US" altLang="zh-CN" b="1" kern="100" dirty="0">
                <a:latin typeface="Times New Roman"/>
                <a:ea typeface="方正细黑一简体"/>
                <a:cs typeface="Courier New"/>
              </a:rPr>
              <a:t>________mm</a:t>
            </a:r>
            <a:r>
              <a:rPr lang="zh-CN" altLang="zh-CN" b="1" kern="100" dirty="0">
                <a:latin typeface="Times New Roman"/>
                <a:ea typeface="方正细黑一简体"/>
                <a:cs typeface="Times New Roman"/>
              </a:rPr>
              <a:t>，所测金属板的厚度为</a:t>
            </a:r>
            <a:r>
              <a:rPr lang="en-US" altLang="zh-CN" b="1" kern="100" dirty="0">
                <a:latin typeface="Times New Roman"/>
                <a:ea typeface="方正细黑一简体"/>
                <a:cs typeface="Courier New"/>
              </a:rPr>
              <a:t>________mm</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3150870" algn="l"/>
              </a:tabLst>
            </a:pPr>
            <a:endParaRPr lang="en-US" altLang="zh-CN" b="1" kern="100" dirty="0" smtClean="0">
              <a:solidFill>
                <a:srgbClr val="FF0000"/>
              </a:solidFill>
              <a:latin typeface="Times New Roman"/>
              <a:ea typeface="方正细黑一简体"/>
              <a:cs typeface="Courier New"/>
            </a:endParaRPr>
          </a:p>
          <a:p>
            <a:pPr indent="713740" algn="just">
              <a:tabLst>
                <a:tab pos="3150870" algn="l"/>
              </a:tabLst>
            </a:pPr>
            <a:endParaRPr lang="en-US" altLang="zh-CN" b="1" kern="100" dirty="0">
              <a:solidFill>
                <a:srgbClr val="FF0000"/>
              </a:solidFill>
              <a:latin typeface="Times New Roman"/>
              <a:ea typeface="方正细黑一简体"/>
              <a:cs typeface="Courier New"/>
            </a:endParaRPr>
          </a:p>
          <a:p>
            <a:pPr indent="713740" algn="just">
              <a:tabLst>
                <a:tab pos="3150870" algn="l"/>
              </a:tabLst>
            </a:pPr>
            <a:endParaRPr lang="en-US" altLang="zh-CN" b="1" kern="100" dirty="0" smtClean="0">
              <a:solidFill>
                <a:srgbClr val="FF0000"/>
              </a:solidFill>
              <a:latin typeface="Times New Roman"/>
              <a:ea typeface="方正细黑一简体"/>
              <a:cs typeface="Courier New"/>
            </a:endParaRPr>
          </a:p>
          <a:p>
            <a:pPr indent="713740" algn="just">
              <a:tabLst>
                <a:tab pos="3150870" algn="l"/>
              </a:tabLst>
            </a:pPr>
            <a:r>
              <a:rPr lang="en-US" altLang="zh-CN" b="1" kern="100" dirty="0" smtClean="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答案</a:t>
            </a:r>
            <a:r>
              <a:rPr lang="en-US" altLang="zh-CN" b="1" kern="100" dirty="0">
                <a:solidFill>
                  <a:srgbClr val="FF0000"/>
                </a:solidFill>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0.010(0.009</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0.011</a:t>
            </a:r>
            <a:r>
              <a:rPr lang="zh-CN" altLang="zh-CN" b="1" kern="100" dirty="0">
                <a:latin typeface="Times New Roman"/>
                <a:ea typeface="方正细黑一简体"/>
                <a:cs typeface="Times New Roman"/>
              </a:rPr>
              <a:t>均可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6.870(6.869</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6.871</a:t>
            </a:r>
            <a:r>
              <a:rPr lang="zh-CN" altLang="zh-CN" b="1" kern="100" dirty="0">
                <a:latin typeface="Times New Roman"/>
                <a:ea typeface="方正细黑一简体"/>
                <a:cs typeface="Times New Roman"/>
              </a:rPr>
              <a:t>均可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6.860(</a:t>
            </a:r>
            <a:r>
              <a:rPr lang="zh-CN" altLang="zh-CN" b="1" kern="100" dirty="0">
                <a:latin typeface="Times New Roman"/>
                <a:ea typeface="方正细黑一简体"/>
                <a:cs typeface="Times New Roman"/>
              </a:rPr>
              <a:t>第二空中数据减第一空中数据的差值</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pic>
        <p:nvPicPr>
          <p:cNvPr id="7170" name="Picture 2" descr="23xkcwlrjbs11-14.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369395" y="3284984"/>
            <a:ext cx="3506887" cy="1802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3391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barn(inVertical)">
                                      <p:cBhvr>
                                        <p:cTn id="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971" y="332656"/>
            <a:ext cx="10975658" cy="5760640"/>
          </a:xfrm>
        </p:spPr>
        <p:txBody>
          <a:bodyPr/>
          <a:lstStyle/>
          <a:p>
            <a:pPr indent="713740" algn="just">
              <a:tabLst>
                <a:tab pos="315087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针对训练</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315087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．读出图中给出的螺旋测微器的示数</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just">
              <a:tabLst>
                <a:tab pos="3150870" algn="l"/>
              </a:tabLst>
            </a:pPr>
            <a:endParaRPr lang="en-US" altLang="zh-CN" b="1" kern="100" dirty="0">
              <a:latin typeface="Times New Roman"/>
              <a:ea typeface="方正细黑一简体"/>
              <a:cs typeface="Times New Roman"/>
            </a:endParaRPr>
          </a:p>
          <a:p>
            <a:pPr indent="713740" algn="just">
              <a:tabLst>
                <a:tab pos="3150870" algn="l"/>
              </a:tabLst>
            </a:pPr>
            <a:endParaRPr lang="en-US" altLang="zh-CN" b="1" kern="100" dirty="0" smtClean="0">
              <a:latin typeface="Times New Roman"/>
              <a:ea typeface="方正细黑一简体"/>
              <a:cs typeface="Times New Roman"/>
            </a:endParaRPr>
          </a:p>
          <a:p>
            <a:pPr indent="713740" algn="just">
              <a:tabLst>
                <a:tab pos="3150870" algn="l"/>
              </a:tabLst>
            </a:pPr>
            <a:endParaRPr lang="en-US" altLang="zh-CN" b="1" kern="100" dirty="0">
              <a:latin typeface="Times New Roman"/>
              <a:ea typeface="方正细黑一简体"/>
              <a:cs typeface="Times New Roman"/>
            </a:endParaRPr>
          </a:p>
          <a:p>
            <a:pPr indent="713740" algn="just">
              <a:tabLst>
                <a:tab pos="3150870" algn="l"/>
              </a:tabLst>
            </a:pPr>
            <a:r>
              <a:rPr lang="zh-CN" altLang="zh-CN" b="1" kern="100" dirty="0">
                <a:latin typeface="Times New Roman"/>
                <a:ea typeface="方正细黑一简体"/>
                <a:cs typeface="Times New Roman"/>
              </a:rPr>
              <a:t>甲：</a:t>
            </a:r>
            <a:r>
              <a:rPr lang="en-US" altLang="zh-CN" b="1" kern="100" dirty="0">
                <a:latin typeface="Times New Roman"/>
                <a:ea typeface="方正细黑一简体"/>
                <a:cs typeface="Courier New"/>
              </a:rPr>
              <a:t>________mm</a:t>
            </a:r>
            <a:r>
              <a:rPr lang="zh-CN" altLang="zh-CN" b="1" kern="100" dirty="0">
                <a:latin typeface="Times New Roman"/>
                <a:ea typeface="方正细黑一简体"/>
                <a:cs typeface="Times New Roman"/>
              </a:rPr>
              <a:t>，乙：</a:t>
            </a:r>
            <a:r>
              <a:rPr lang="en-US" altLang="zh-CN" b="1" kern="100" dirty="0">
                <a:latin typeface="Times New Roman"/>
                <a:ea typeface="方正细黑一简体"/>
                <a:cs typeface="Courier New"/>
              </a:rPr>
              <a:t>________mm</a:t>
            </a:r>
            <a:r>
              <a:rPr lang="zh-CN" altLang="zh-CN" b="1" kern="100" dirty="0">
                <a:latin typeface="Times New Roman"/>
                <a:ea typeface="方正细黑一简体"/>
                <a:cs typeface="Times New Roman"/>
              </a:rPr>
              <a:t>，丙：</a:t>
            </a:r>
            <a:r>
              <a:rPr lang="en-US" altLang="zh-CN" b="1" kern="100" dirty="0">
                <a:latin typeface="Times New Roman"/>
                <a:ea typeface="方正细黑一简体"/>
                <a:cs typeface="Courier New"/>
              </a:rPr>
              <a:t>________mm</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315087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3.550</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3.204</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0.850</a:t>
            </a:r>
            <a:endParaRPr lang="zh-CN" altLang="zh-CN" sz="1050" kern="100" dirty="0">
              <a:latin typeface="宋体"/>
              <a:cs typeface="Courier New"/>
            </a:endParaRPr>
          </a:p>
          <a:p>
            <a:pPr indent="713740" algn="just">
              <a:tabLst>
                <a:tab pos="3150870" algn="l"/>
              </a:tabLst>
            </a:pPr>
            <a:endParaRPr lang="en-US" altLang="zh-CN" b="1" kern="100" dirty="0" smtClean="0">
              <a:latin typeface="Times New Roman"/>
              <a:ea typeface="方正细黑一简体"/>
              <a:cs typeface="Times New Roman"/>
            </a:endParaRPr>
          </a:p>
          <a:p>
            <a:pPr indent="713740" algn="just">
              <a:tabLst>
                <a:tab pos="3150870" algn="l"/>
              </a:tabLst>
            </a:pPr>
            <a:endParaRPr lang="en-US" altLang="zh-CN" sz="1050" b="1" kern="100" dirty="0">
              <a:latin typeface="Times New Roman"/>
              <a:ea typeface="方正细黑一简体"/>
              <a:cs typeface="Times New Roman"/>
            </a:endParaRPr>
          </a:p>
          <a:p>
            <a:pPr indent="713740" algn="just">
              <a:tabLst>
                <a:tab pos="3150870" algn="l"/>
              </a:tabLst>
            </a:pPr>
            <a:endParaRPr lang="zh-CN" altLang="zh-CN" sz="1050" kern="100" dirty="0">
              <a:latin typeface="宋体"/>
              <a:cs typeface="Courier New"/>
            </a:endParaRPr>
          </a:p>
          <a:p>
            <a:endParaRPr lang="zh-CN" altLang="en-US" dirty="0"/>
          </a:p>
        </p:txBody>
      </p:sp>
      <p:pic>
        <p:nvPicPr>
          <p:cNvPr id="8194" name="Picture 2" descr="23xkcwlrjbs11-15.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921123" y="1853054"/>
            <a:ext cx="5967055" cy="1938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3" descr="23xkcwlrjbs11-15a.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8761883" y="1853054"/>
            <a:ext cx="2298605" cy="2321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3391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Effect transition="in" filter="barn(inVertical)">
                                      <p:cBhvr>
                                        <p:cTn id="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60648"/>
            <a:ext cx="10975658" cy="6408711"/>
          </a:xfrm>
        </p:spPr>
        <p:txBody>
          <a:bodyPr>
            <a:normAutofit/>
          </a:bodyPr>
          <a:lstStyle/>
          <a:p>
            <a:pPr indent="713740" algn="just">
              <a:tabLst>
                <a:tab pos="3150870" algn="l"/>
              </a:tabLst>
            </a:pPr>
            <a:r>
              <a:rPr lang="zh-CN" altLang="zh-CN" b="1" kern="100" dirty="0">
                <a:solidFill>
                  <a:srgbClr val="31849B"/>
                </a:solidFill>
                <a:latin typeface="Times New Roman"/>
                <a:ea typeface="方正细黑一简体"/>
                <a:cs typeface="Times New Roman"/>
              </a:rPr>
              <a:t>三、电压表和电流表的读数</a:t>
            </a:r>
            <a:endParaRPr lang="zh-CN" altLang="zh-CN" sz="1050" kern="100" dirty="0">
              <a:latin typeface="宋体"/>
              <a:cs typeface="Courier New"/>
            </a:endParaRPr>
          </a:p>
          <a:p>
            <a:pPr indent="713740" algn="just">
              <a:tabLst>
                <a:tab pos="315087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．首先要明确电表量程，即指针指到最大刻度时电表允许通过的最大电压或电流值。</a:t>
            </a:r>
            <a:endParaRPr lang="zh-CN" altLang="zh-CN" sz="1050" kern="100" dirty="0">
              <a:latin typeface="宋体"/>
              <a:cs typeface="Courier New"/>
            </a:endParaRPr>
          </a:p>
          <a:p>
            <a:pPr indent="713740" algn="just">
              <a:tabLst>
                <a:tab pos="315087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．根据表盘总的刻度数确定精确度，即每一小格表示的值，同时确定读数有效数字所在的位数。</a:t>
            </a:r>
            <a:endParaRPr lang="zh-CN" altLang="zh-CN" sz="1050" kern="100" dirty="0">
              <a:latin typeface="宋体"/>
              <a:cs typeface="Courier New"/>
            </a:endParaRPr>
          </a:p>
          <a:p>
            <a:pPr indent="713740" algn="just">
              <a:tabLst>
                <a:tab pos="315087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．按照指针的实际位置进行读数。</a:t>
            </a:r>
            <a:endParaRPr lang="zh-CN" altLang="zh-CN" sz="1050" kern="100" dirty="0">
              <a:latin typeface="宋体"/>
              <a:cs typeface="Courier New"/>
            </a:endParaRPr>
          </a:p>
          <a:p>
            <a:pPr indent="713740" algn="just">
              <a:tabLst>
                <a:tab pos="315087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 V</a:t>
            </a:r>
            <a:r>
              <a:rPr lang="zh-CN" altLang="zh-CN" b="1" kern="100" dirty="0">
                <a:latin typeface="Times New Roman"/>
                <a:ea typeface="方正细黑一简体"/>
                <a:cs typeface="Times New Roman"/>
              </a:rPr>
              <a:t>的电压表和</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 A</a:t>
            </a:r>
            <a:r>
              <a:rPr lang="zh-CN" altLang="zh-CN" b="1" kern="100" dirty="0">
                <a:latin typeface="Times New Roman"/>
                <a:ea typeface="方正细黑一简体"/>
                <a:cs typeface="Times New Roman"/>
              </a:rPr>
              <a:t>的电流表读数方法相同，此量程下的精确度是</a:t>
            </a:r>
            <a:r>
              <a:rPr lang="en-US" altLang="zh-CN" b="1" kern="100" dirty="0">
                <a:latin typeface="Times New Roman"/>
                <a:ea typeface="方正细黑一简体"/>
                <a:cs typeface="Courier New"/>
              </a:rPr>
              <a:t>0.1 V</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0.1 A</a:t>
            </a:r>
            <a:r>
              <a:rPr lang="zh-CN" altLang="zh-CN" b="1" kern="100" dirty="0">
                <a:latin typeface="Times New Roman"/>
                <a:ea typeface="方正细黑一简体"/>
                <a:cs typeface="Times New Roman"/>
              </a:rPr>
              <a:t>，读到</a:t>
            </a:r>
            <a:r>
              <a:rPr lang="en-US" altLang="zh-CN" b="1" kern="100" dirty="0">
                <a:latin typeface="Times New Roman"/>
                <a:ea typeface="方正细黑一简体"/>
                <a:cs typeface="Courier New"/>
              </a:rPr>
              <a:t>0.1</a:t>
            </a:r>
            <a:r>
              <a:rPr lang="zh-CN" altLang="zh-CN" b="1" kern="100" dirty="0">
                <a:latin typeface="Times New Roman"/>
                <a:ea typeface="方正细黑一简体"/>
                <a:cs typeface="Times New Roman"/>
              </a:rPr>
              <a:t>的下一位，即读到小数点后面两位。</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9733919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315087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对于</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15 V</a:t>
            </a:r>
            <a:r>
              <a:rPr lang="zh-CN" altLang="zh-CN" b="1" kern="100" dirty="0">
                <a:latin typeface="Times New Roman"/>
                <a:ea typeface="方正细黑一简体"/>
                <a:cs typeface="Times New Roman"/>
              </a:rPr>
              <a:t>量程的电压表，精确度是</a:t>
            </a:r>
            <a:r>
              <a:rPr lang="en-US" altLang="zh-CN" b="1" kern="100" dirty="0">
                <a:latin typeface="Times New Roman"/>
                <a:ea typeface="方正细黑一简体"/>
                <a:cs typeface="Courier New"/>
              </a:rPr>
              <a:t>0.5 V</a:t>
            </a:r>
            <a:r>
              <a:rPr lang="zh-CN" altLang="zh-CN" b="1" kern="100" dirty="0">
                <a:latin typeface="Times New Roman"/>
                <a:ea typeface="方正细黑一简体"/>
                <a:cs typeface="Times New Roman"/>
              </a:rPr>
              <a:t>，在读数时只要求读到小数点后面一位，即读到</a:t>
            </a:r>
            <a:r>
              <a:rPr lang="en-US" altLang="zh-CN" b="1" kern="100" dirty="0">
                <a:latin typeface="Times New Roman"/>
                <a:ea typeface="方正细黑一简体"/>
                <a:cs typeface="Courier New"/>
              </a:rPr>
              <a:t>0.1 V</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315087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对于</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0.6 A</a:t>
            </a:r>
            <a:r>
              <a:rPr lang="zh-CN" altLang="zh-CN" b="1" kern="100" dirty="0">
                <a:latin typeface="Times New Roman"/>
                <a:ea typeface="方正细黑一简体"/>
                <a:cs typeface="Times New Roman"/>
              </a:rPr>
              <a:t>量程的电流表，精确度是</a:t>
            </a:r>
            <a:r>
              <a:rPr lang="en-US" altLang="zh-CN" b="1" kern="100" dirty="0">
                <a:latin typeface="Times New Roman"/>
                <a:ea typeface="方正细黑一简体"/>
                <a:cs typeface="Courier New"/>
              </a:rPr>
              <a:t>0.02 A</a:t>
            </a:r>
            <a:r>
              <a:rPr lang="zh-CN" altLang="zh-CN" b="1" kern="100" dirty="0">
                <a:latin typeface="Times New Roman"/>
                <a:ea typeface="方正细黑一简体"/>
                <a:cs typeface="Times New Roman"/>
              </a:rPr>
              <a:t>，在读数时只要求读到小数点后面两位，这时要求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半格估读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，即读到最小刻度的一半</a:t>
            </a:r>
            <a:r>
              <a:rPr lang="en-US" altLang="zh-CN" b="1" kern="100" dirty="0">
                <a:latin typeface="Times New Roman"/>
                <a:ea typeface="方正细黑一简体"/>
                <a:cs typeface="Courier New"/>
              </a:rPr>
              <a:t>0.01 A</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9733919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04664"/>
            <a:ext cx="10975658" cy="5904655"/>
          </a:xfrm>
        </p:spPr>
        <p:txBody>
          <a:bodyPr/>
          <a:lstStyle/>
          <a:p>
            <a:pPr indent="713740" algn="just">
              <a:tabLst>
                <a:tab pos="315087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例</a:t>
            </a:r>
            <a:r>
              <a:rPr lang="en-US" altLang="zh-CN" b="1" kern="100" dirty="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　如图为电流表和电压表的刻度盘。</a:t>
            </a:r>
            <a:endParaRPr lang="zh-CN" altLang="zh-CN" sz="1050" kern="100" dirty="0">
              <a:latin typeface="宋体"/>
              <a:cs typeface="Courier New"/>
            </a:endParaRPr>
          </a:p>
          <a:p>
            <a:pPr indent="713740" algn="just">
              <a:tabLst>
                <a:tab pos="3150870" algn="l"/>
              </a:tabLst>
            </a:pPr>
            <a:endParaRPr lang="en-US" altLang="zh-CN" b="1" kern="100" dirty="0" smtClean="0">
              <a:latin typeface="Times New Roman"/>
              <a:ea typeface="方正细黑一简体"/>
              <a:cs typeface="Courier New"/>
            </a:endParaRPr>
          </a:p>
          <a:p>
            <a:pPr indent="713740" algn="just">
              <a:tabLst>
                <a:tab pos="3150870" algn="l"/>
              </a:tabLst>
            </a:pPr>
            <a:endParaRPr lang="en-US" altLang="zh-CN" b="1" kern="100" dirty="0">
              <a:latin typeface="Times New Roman"/>
              <a:ea typeface="方正细黑一简体"/>
              <a:cs typeface="Courier New"/>
            </a:endParaRPr>
          </a:p>
          <a:p>
            <a:pPr indent="713740" algn="just">
              <a:tabLst>
                <a:tab pos="3150870" algn="l"/>
              </a:tabLst>
            </a:pPr>
            <a:endParaRPr lang="en-US" altLang="zh-CN" b="1" kern="100" dirty="0" smtClean="0">
              <a:latin typeface="Times New Roman"/>
              <a:ea typeface="方正细黑一简体"/>
              <a:cs typeface="Courier New"/>
            </a:endParaRPr>
          </a:p>
          <a:p>
            <a:pPr indent="713740" algn="just">
              <a:tabLst>
                <a:tab pos="3150870" algn="l"/>
              </a:tabLst>
            </a:pPr>
            <a:r>
              <a:rPr lang="en-US" altLang="zh-CN" b="1" kern="100" dirty="0" smtClean="0">
                <a:latin typeface="Times New Roman"/>
                <a:ea typeface="方正细黑一简体"/>
                <a:cs typeface="Courier New"/>
              </a:rPr>
              <a:t>(</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图甲电流表使用</a:t>
            </a:r>
            <a:r>
              <a:rPr lang="en-US" altLang="zh-CN" b="1" kern="100" dirty="0">
                <a:latin typeface="Times New Roman"/>
                <a:ea typeface="方正细黑一简体"/>
                <a:cs typeface="Courier New"/>
              </a:rPr>
              <a:t>0.6 A</a:t>
            </a:r>
            <a:r>
              <a:rPr lang="zh-CN" altLang="zh-CN" b="1" kern="100" dirty="0">
                <a:latin typeface="Times New Roman"/>
                <a:ea typeface="方正细黑一简体"/>
                <a:cs typeface="Times New Roman"/>
              </a:rPr>
              <a:t>量程时，对应刻度盘上每一小格代表</a:t>
            </a:r>
            <a:r>
              <a:rPr lang="en-US" altLang="zh-CN" b="1" kern="100" dirty="0">
                <a:latin typeface="Times New Roman"/>
                <a:ea typeface="方正细黑一简体"/>
                <a:cs typeface="Courier New"/>
              </a:rPr>
              <a:t>________A</a:t>
            </a:r>
            <a:r>
              <a:rPr lang="zh-CN" altLang="zh-CN" b="1" kern="100" dirty="0">
                <a:latin typeface="Times New Roman"/>
                <a:ea typeface="方正细黑一简体"/>
                <a:cs typeface="Times New Roman"/>
              </a:rPr>
              <a:t>，图中表针示数是</a:t>
            </a:r>
            <a:r>
              <a:rPr lang="en-US" altLang="zh-CN" b="1" kern="100" dirty="0">
                <a:latin typeface="Times New Roman"/>
                <a:ea typeface="方正细黑一简体"/>
                <a:cs typeface="Courier New"/>
              </a:rPr>
              <a:t>________A</a:t>
            </a:r>
            <a:r>
              <a:rPr lang="zh-CN" altLang="zh-CN" b="1" kern="100" dirty="0">
                <a:latin typeface="Times New Roman"/>
                <a:ea typeface="方正细黑一简体"/>
                <a:cs typeface="Times New Roman"/>
              </a:rPr>
              <a:t>；当使用</a:t>
            </a:r>
            <a:r>
              <a:rPr lang="en-US" altLang="zh-CN" b="1" kern="100" dirty="0">
                <a:latin typeface="Times New Roman"/>
                <a:ea typeface="方正细黑一简体"/>
                <a:cs typeface="Courier New"/>
              </a:rPr>
              <a:t>3 A</a:t>
            </a:r>
            <a:r>
              <a:rPr lang="zh-CN" altLang="zh-CN" b="1" kern="100" dirty="0">
                <a:latin typeface="Times New Roman"/>
                <a:ea typeface="方正细黑一简体"/>
                <a:cs typeface="Times New Roman"/>
              </a:rPr>
              <a:t>量程时，对应刻度盘上每一小格代表</a:t>
            </a:r>
            <a:r>
              <a:rPr lang="en-US" altLang="zh-CN" b="1" kern="100" dirty="0">
                <a:latin typeface="Times New Roman"/>
                <a:ea typeface="方正细黑一简体"/>
                <a:cs typeface="Courier New"/>
              </a:rPr>
              <a:t>________A</a:t>
            </a:r>
            <a:r>
              <a:rPr lang="zh-CN" altLang="zh-CN" b="1" kern="100" dirty="0">
                <a:latin typeface="Times New Roman"/>
                <a:ea typeface="方正细黑一简体"/>
                <a:cs typeface="Times New Roman"/>
              </a:rPr>
              <a:t>，图中表针示数为</a:t>
            </a:r>
            <a:r>
              <a:rPr lang="en-US" altLang="zh-CN" b="1" kern="100" dirty="0">
                <a:latin typeface="Times New Roman"/>
                <a:ea typeface="方正细黑一简体"/>
                <a:cs typeface="Courier New"/>
              </a:rPr>
              <a:t>________A</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pic>
        <p:nvPicPr>
          <p:cNvPr id="9218" name="Picture 2" descr="23xkcwlrjbs11-16.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289275" y="1340768"/>
            <a:ext cx="5231939" cy="1961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67254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260648"/>
            <a:ext cx="10975658" cy="6408712"/>
          </a:xfrm>
        </p:spPr>
        <p:txBody>
          <a:bodyPr/>
          <a:lstStyle/>
          <a:p>
            <a:pPr indent="713740" algn="just">
              <a:tabLst>
                <a:tab pos="315087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图乙电压表使用较小量程时，表盘刻度每小格表示</a:t>
            </a:r>
            <a:r>
              <a:rPr lang="en-US" altLang="zh-CN" b="1" kern="100" dirty="0">
                <a:latin typeface="Times New Roman"/>
                <a:ea typeface="方正细黑一简体"/>
                <a:cs typeface="Courier New"/>
              </a:rPr>
              <a:t>________V</a:t>
            </a:r>
            <a:r>
              <a:rPr lang="zh-CN" altLang="zh-CN" b="1" kern="100" dirty="0">
                <a:latin typeface="Times New Roman"/>
                <a:ea typeface="方正细黑一简体"/>
                <a:cs typeface="Times New Roman"/>
              </a:rPr>
              <a:t>，图中表针的示数为</a:t>
            </a:r>
            <a:r>
              <a:rPr lang="en-US" altLang="zh-CN" b="1" kern="100" dirty="0">
                <a:latin typeface="Times New Roman"/>
                <a:ea typeface="方正细黑一简体"/>
                <a:cs typeface="Courier New"/>
              </a:rPr>
              <a:t>________V</a:t>
            </a:r>
            <a:r>
              <a:rPr lang="zh-CN" altLang="zh-CN" b="1" kern="100" dirty="0">
                <a:latin typeface="Times New Roman"/>
                <a:ea typeface="方正细黑一简体"/>
                <a:cs typeface="Times New Roman"/>
              </a:rPr>
              <a:t>。若使用的是较大量程，则这时表盘刻度每小格表示</a:t>
            </a:r>
            <a:r>
              <a:rPr lang="en-US" altLang="zh-CN" b="1" kern="100" dirty="0">
                <a:latin typeface="Times New Roman"/>
                <a:ea typeface="方正细黑一简体"/>
                <a:cs typeface="Courier New"/>
              </a:rPr>
              <a:t>________V</a:t>
            </a:r>
            <a:r>
              <a:rPr lang="zh-CN" altLang="zh-CN" b="1" kern="100" dirty="0">
                <a:latin typeface="Times New Roman"/>
                <a:ea typeface="方正细黑一简体"/>
                <a:cs typeface="Times New Roman"/>
              </a:rPr>
              <a:t>，图中表针示数为</a:t>
            </a:r>
            <a:r>
              <a:rPr lang="en-US" altLang="zh-CN" b="1" kern="100" dirty="0">
                <a:latin typeface="Times New Roman"/>
                <a:ea typeface="方正细黑一简体"/>
                <a:cs typeface="Courier New"/>
              </a:rPr>
              <a:t>________V</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315087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解析</a:t>
            </a:r>
            <a:r>
              <a:rPr lang="en-US" altLang="zh-CN" b="1" kern="100" dirty="0">
                <a:solidFill>
                  <a:srgbClr val="FF0000"/>
                </a:solidFill>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使用</a:t>
            </a:r>
            <a:r>
              <a:rPr lang="en-US" altLang="zh-CN" b="1" kern="100" dirty="0">
                <a:latin typeface="Times New Roman"/>
                <a:ea typeface="方正细黑一简体"/>
                <a:cs typeface="Courier New"/>
              </a:rPr>
              <a:t>0.6 A</a:t>
            </a:r>
            <a:r>
              <a:rPr lang="zh-CN" altLang="zh-CN" b="1" kern="100" dirty="0">
                <a:latin typeface="Times New Roman"/>
                <a:ea typeface="方正细黑一简体"/>
                <a:cs typeface="Times New Roman"/>
              </a:rPr>
              <a:t>量程时，刻度盘上的每一小格为</a:t>
            </a:r>
            <a:r>
              <a:rPr lang="en-US" altLang="zh-CN" b="1" kern="100" dirty="0">
                <a:latin typeface="Times New Roman"/>
                <a:ea typeface="方正细黑一简体"/>
                <a:cs typeface="Courier New"/>
              </a:rPr>
              <a:t>0.02 A</a:t>
            </a:r>
            <a:r>
              <a:rPr lang="zh-CN" altLang="zh-CN" b="1" kern="100" dirty="0">
                <a:latin typeface="Times New Roman"/>
                <a:ea typeface="方正细黑一简体"/>
                <a:cs typeface="Times New Roman"/>
              </a:rPr>
              <a:t>，表针示数为</a:t>
            </a:r>
            <a:r>
              <a:rPr lang="en-US" altLang="zh-CN" b="1" kern="100" dirty="0">
                <a:latin typeface="Times New Roman"/>
                <a:ea typeface="方正细黑一简体"/>
                <a:cs typeface="Courier New"/>
              </a:rPr>
              <a:t>0.44 A</a:t>
            </a:r>
            <a:r>
              <a:rPr lang="zh-CN" altLang="zh-CN" b="1" kern="100" dirty="0">
                <a:latin typeface="Times New Roman"/>
                <a:ea typeface="方正细黑一简体"/>
                <a:cs typeface="Times New Roman"/>
              </a:rPr>
              <a:t>；当使用</a:t>
            </a:r>
            <a:r>
              <a:rPr lang="en-US" altLang="zh-CN" b="1" kern="100" dirty="0">
                <a:latin typeface="Times New Roman"/>
                <a:ea typeface="方正细黑一简体"/>
                <a:cs typeface="Courier New"/>
              </a:rPr>
              <a:t>3 A</a:t>
            </a:r>
            <a:r>
              <a:rPr lang="zh-CN" altLang="zh-CN" b="1" kern="100" dirty="0">
                <a:latin typeface="Times New Roman"/>
                <a:ea typeface="方正细黑一简体"/>
                <a:cs typeface="Times New Roman"/>
              </a:rPr>
              <a:t>量程时，每一小格为</a:t>
            </a:r>
            <a:r>
              <a:rPr lang="en-US" altLang="zh-CN" b="1" kern="100" dirty="0">
                <a:latin typeface="Times New Roman"/>
                <a:ea typeface="方正细黑一简体"/>
                <a:cs typeface="Courier New"/>
              </a:rPr>
              <a:t>0.1 A</a:t>
            </a:r>
            <a:r>
              <a:rPr lang="zh-CN" altLang="zh-CN" b="1" kern="100" dirty="0">
                <a:latin typeface="Times New Roman"/>
                <a:ea typeface="方正细黑一简体"/>
                <a:cs typeface="Times New Roman"/>
              </a:rPr>
              <a:t>，表针示数为</a:t>
            </a:r>
            <a:r>
              <a:rPr lang="en-US" altLang="zh-CN" b="1" kern="100" dirty="0">
                <a:latin typeface="Times New Roman"/>
                <a:ea typeface="方正细黑一简体"/>
                <a:cs typeface="Courier New"/>
              </a:rPr>
              <a:t>2.20 A</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315087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使用</a:t>
            </a:r>
            <a:r>
              <a:rPr lang="en-US" altLang="zh-CN" b="1" kern="100" dirty="0">
                <a:latin typeface="Times New Roman"/>
                <a:ea typeface="方正细黑一简体"/>
                <a:cs typeface="Courier New"/>
              </a:rPr>
              <a:t>3 V</a:t>
            </a:r>
            <a:r>
              <a:rPr lang="zh-CN" altLang="zh-CN" b="1" kern="100" dirty="0">
                <a:latin typeface="Times New Roman"/>
                <a:ea typeface="方正细黑一简体"/>
                <a:cs typeface="Times New Roman"/>
              </a:rPr>
              <a:t>量程时，每小格表示</a:t>
            </a:r>
            <a:r>
              <a:rPr lang="en-US" altLang="zh-CN" b="1" kern="100" dirty="0">
                <a:latin typeface="Times New Roman"/>
                <a:ea typeface="方正细黑一简体"/>
                <a:cs typeface="Courier New"/>
              </a:rPr>
              <a:t>0.1 V</a:t>
            </a:r>
            <a:r>
              <a:rPr lang="zh-CN" altLang="zh-CN" b="1" kern="100" dirty="0">
                <a:latin typeface="Times New Roman"/>
                <a:ea typeface="方正细黑一简体"/>
                <a:cs typeface="Times New Roman"/>
              </a:rPr>
              <a:t>，表针示数为</a:t>
            </a:r>
            <a:r>
              <a:rPr lang="en-US" altLang="zh-CN" b="1" kern="100" dirty="0">
                <a:latin typeface="Times New Roman"/>
                <a:ea typeface="方正细黑一简体"/>
                <a:cs typeface="Courier New"/>
              </a:rPr>
              <a:t>1.70 V</a:t>
            </a:r>
            <a:r>
              <a:rPr lang="zh-CN" altLang="zh-CN" b="1" kern="100" dirty="0">
                <a:latin typeface="Times New Roman"/>
                <a:ea typeface="方正细黑一简体"/>
                <a:cs typeface="Times New Roman"/>
              </a:rPr>
              <a:t>；使用</a:t>
            </a:r>
            <a:r>
              <a:rPr lang="en-US" altLang="zh-CN" b="1" kern="100" dirty="0">
                <a:latin typeface="Times New Roman"/>
                <a:ea typeface="方正细黑一简体"/>
                <a:cs typeface="Courier New"/>
              </a:rPr>
              <a:t>15 V</a:t>
            </a:r>
            <a:r>
              <a:rPr lang="zh-CN" altLang="zh-CN" b="1" kern="100" dirty="0">
                <a:latin typeface="Times New Roman"/>
                <a:ea typeface="方正细黑一简体"/>
                <a:cs typeface="Times New Roman"/>
              </a:rPr>
              <a:t>量程时，每小格为</a:t>
            </a:r>
            <a:r>
              <a:rPr lang="en-US" altLang="zh-CN" b="1" kern="100" dirty="0">
                <a:latin typeface="Times New Roman"/>
                <a:ea typeface="方正细黑一简体"/>
                <a:cs typeface="Courier New"/>
              </a:rPr>
              <a:t>0.5 V</a:t>
            </a:r>
            <a:r>
              <a:rPr lang="zh-CN" altLang="zh-CN" b="1" kern="100" dirty="0">
                <a:latin typeface="Times New Roman"/>
                <a:ea typeface="方正细黑一简体"/>
                <a:cs typeface="Times New Roman"/>
              </a:rPr>
              <a:t>，表针示数为</a:t>
            </a:r>
            <a:r>
              <a:rPr lang="en-US" altLang="zh-CN" b="1" kern="100" dirty="0">
                <a:latin typeface="Times New Roman"/>
                <a:ea typeface="方正细黑一简体"/>
                <a:cs typeface="Courier New"/>
              </a:rPr>
              <a:t>8.5 V</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315087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答案</a:t>
            </a:r>
            <a:r>
              <a:rPr lang="en-US" altLang="zh-CN" b="1" kern="100" dirty="0">
                <a:solidFill>
                  <a:srgbClr val="FF0000"/>
                </a:solidFill>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(1)0.02</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0.44</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0.1</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2.20</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(2)0.1</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1.70</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0.5</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8.5</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916725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arn(inVertic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315087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针对训练</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315087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．电流表量程一般有两种：</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0.6 A</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 A</a:t>
            </a:r>
            <a:r>
              <a:rPr lang="zh-CN" altLang="zh-CN" b="1" kern="100" dirty="0">
                <a:latin typeface="Times New Roman"/>
                <a:ea typeface="方正细黑一简体"/>
                <a:cs typeface="Times New Roman"/>
              </a:rPr>
              <a:t>；电压表量程一般有两种：</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 V</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15 V</a:t>
            </a:r>
            <a:r>
              <a:rPr lang="zh-CN" altLang="zh-CN" b="1" kern="100" dirty="0">
                <a:latin typeface="Times New Roman"/>
                <a:ea typeface="方正细黑一简体"/>
                <a:cs typeface="Times New Roman"/>
              </a:rPr>
              <a:t>。如图所示：</a:t>
            </a:r>
            <a:endParaRPr lang="zh-CN" altLang="zh-CN" sz="1050" kern="100" dirty="0">
              <a:latin typeface="宋体"/>
              <a:cs typeface="Courier New"/>
            </a:endParaRPr>
          </a:p>
          <a:p>
            <a:endParaRPr lang="zh-CN" altLang="en-US" dirty="0"/>
          </a:p>
        </p:txBody>
      </p:sp>
      <p:pic>
        <p:nvPicPr>
          <p:cNvPr id="10242" name="Picture 2" descr="23xkcwlrjbs11-17.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777107" y="3284984"/>
            <a:ext cx="8451466" cy="1993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67254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1052736"/>
            <a:ext cx="10975658" cy="4525963"/>
          </a:xfrm>
        </p:spPr>
        <p:txBody>
          <a:bodyPr/>
          <a:lstStyle/>
          <a:p>
            <a:pPr indent="713740" algn="just">
              <a:tabLst>
                <a:tab pos="315087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接</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 V</a:t>
            </a:r>
            <a:r>
              <a:rPr lang="zh-CN" altLang="zh-CN" b="1" kern="100" dirty="0">
                <a:latin typeface="Times New Roman"/>
                <a:ea typeface="方正细黑一简体"/>
                <a:cs typeface="Times New Roman"/>
              </a:rPr>
              <a:t>量程时读数为</a:t>
            </a:r>
            <a:r>
              <a:rPr lang="en-US" altLang="zh-CN" b="1" kern="100" dirty="0">
                <a:latin typeface="Times New Roman"/>
                <a:ea typeface="方正细黑一简体"/>
                <a:cs typeface="Courier New"/>
              </a:rPr>
              <a:t>________V</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315087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接</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15 V</a:t>
            </a:r>
            <a:r>
              <a:rPr lang="zh-CN" altLang="zh-CN" b="1" kern="100" dirty="0">
                <a:latin typeface="Times New Roman"/>
                <a:ea typeface="方正细黑一简体"/>
                <a:cs typeface="Times New Roman"/>
              </a:rPr>
              <a:t>量程时读数为</a:t>
            </a:r>
            <a:r>
              <a:rPr lang="en-US" altLang="zh-CN" b="1" kern="100" dirty="0">
                <a:latin typeface="Times New Roman"/>
                <a:ea typeface="方正细黑一简体"/>
                <a:cs typeface="Courier New"/>
              </a:rPr>
              <a:t>________V</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315087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接</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 A</a:t>
            </a:r>
            <a:r>
              <a:rPr lang="zh-CN" altLang="zh-CN" b="1" kern="100" dirty="0">
                <a:latin typeface="Times New Roman"/>
                <a:ea typeface="方正细黑一简体"/>
                <a:cs typeface="Times New Roman"/>
              </a:rPr>
              <a:t>量程时读数为</a:t>
            </a:r>
            <a:r>
              <a:rPr lang="en-US" altLang="zh-CN" b="1" kern="100" dirty="0">
                <a:latin typeface="Times New Roman"/>
                <a:ea typeface="方正细黑一简体"/>
                <a:cs typeface="Courier New"/>
              </a:rPr>
              <a:t>________A</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3150870" algn="l"/>
              </a:tabLst>
            </a:pPr>
            <a:r>
              <a:rPr lang="en-US" altLang="zh-CN" b="1" kern="100" dirty="0" smtClean="0">
                <a:latin typeface="Times New Roman"/>
                <a:ea typeface="方正细黑一简体"/>
                <a:cs typeface="Courier New"/>
              </a:rPr>
              <a:t>(4</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接</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0.6 A</a:t>
            </a:r>
            <a:r>
              <a:rPr lang="zh-CN" altLang="zh-CN" b="1" kern="100" dirty="0">
                <a:latin typeface="Times New Roman"/>
                <a:ea typeface="方正细黑一简体"/>
                <a:cs typeface="Times New Roman"/>
              </a:rPr>
              <a:t>量程时读数为</a:t>
            </a:r>
            <a:r>
              <a:rPr lang="en-US" altLang="zh-CN" b="1" kern="100" dirty="0">
                <a:latin typeface="Times New Roman"/>
                <a:ea typeface="方正细黑一简体"/>
                <a:cs typeface="Courier New"/>
              </a:rPr>
              <a:t>________A</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just">
              <a:tabLst>
                <a:tab pos="315087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(1)1.90</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(2)9.5</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(3)0.85</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(4)0.17</a:t>
            </a:r>
            <a:endParaRPr lang="zh-CN" altLang="zh-CN" sz="1050" kern="100" dirty="0">
              <a:latin typeface="宋体"/>
              <a:cs typeface="Courier New"/>
            </a:endParaRPr>
          </a:p>
          <a:p>
            <a:pPr indent="713740" algn="just">
              <a:tabLst>
                <a:tab pos="3150870" algn="l"/>
              </a:tabLst>
            </a:pPr>
            <a:endParaRPr lang="en-US" altLang="zh-CN" b="1" kern="100" dirty="0" smtClean="0">
              <a:latin typeface="Times New Roman"/>
              <a:ea typeface="方正细黑一简体"/>
              <a:cs typeface="Times New Roman"/>
            </a:endParaRPr>
          </a:p>
          <a:p>
            <a:pPr indent="713740" algn="just">
              <a:tabLst>
                <a:tab pos="3150870" algn="l"/>
              </a:tabLst>
            </a:pPr>
            <a:endParaRPr lang="zh-CN" altLang="zh-CN" sz="1050" kern="100" dirty="0">
              <a:effectLst/>
              <a:latin typeface="宋体"/>
              <a:cs typeface="Courier New"/>
            </a:endParaRPr>
          </a:p>
        </p:txBody>
      </p:sp>
    </p:spTree>
    <p:extLst>
      <p:ext uri="{BB962C8B-B14F-4D97-AF65-F5344CB8AC3E}">
        <p14:creationId xmlns:p14="http://schemas.microsoft.com/office/powerpoint/2010/main" val="2916725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barn(inVertical)">
                                      <p:cBhvr>
                                        <p:cTn id="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3093" y="1940188"/>
            <a:ext cx="12218268" cy="2424916"/>
            <a:chOff x="170694" y="177982"/>
            <a:chExt cx="3936004" cy="781165"/>
          </a:xfrm>
        </p:grpSpPr>
        <p:sp>
          <p:nvSpPr>
            <p:cNvPr id="19" name="等腰三角形 18"/>
            <p:cNvSpPr/>
            <p:nvPr/>
          </p:nvSpPr>
          <p:spPr>
            <a:xfrm>
              <a:off x="1233863" y="177982"/>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0" name="等腰三角形 19"/>
            <p:cNvSpPr/>
            <p:nvPr/>
          </p:nvSpPr>
          <p:spPr>
            <a:xfrm flipV="1">
              <a:off x="200258" y="602633"/>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1" name="矩形 20"/>
            <p:cNvSpPr/>
            <p:nvPr/>
          </p:nvSpPr>
          <p:spPr>
            <a:xfrm>
              <a:off x="170694" y="261768"/>
              <a:ext cx="3936004" cy="611981"/>
            </a:xfrm>
            <a:prstGeom prst="rect">
              <a:avLst/>
            </a:prstGeom>
            <a:solidFill>
              <a:srgbClr val="C4C7CB"/>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2" name="平行四边形 21"/>
            <p:cNvSpPr/>
            <p:nvPr/>
          </p:nvSpPr>
          <p:spPr>
            <a:xfrm>
              <a:off x="376965" y="178257"/>
              <a:ext cx="1036076" cy="779005"/>
            </a:xfrm>
            <a:prstGeom prst="parallelogram">
              <a:avLst>
                <a:gd name="adj" fmla="val 48207"/>
              </a:avLst>
            </a:prstGeom>
            <a:solidFill>
              <a:schemeClr val="accent1">
                <a:lumMod val="75000"/>
              </a:scheme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3" name="文本框 6"/>
            <p:cNvSpPr txBox="1"/>
            <p:nvPr/>
          </p:nvSpPr>
          <p:spPr>
            <a:xfrm>
              <a:off x="691825" y="331478"/>
              <a:ext cx="569115" cy="418898"/>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0" b="0" i="0" u="none" strike="noStrike" kern="0" cap="none" spc="0" normalizeH="0" baseline="0" noProof="0" dirty="0" smtClean="0">
                  <a:ln>
                    <a:noFill/>
                  </a:ln>
                  <a:solidFill>
                    <a:prstClr val="white">
                      <a:lumMod val="95000"/>
                    </a:prstClr>
                  </a:solidFill>
                  <a:effectLst/>
                  <a:uLnTx/>
                  <a:uFillTx/>
                  <a:latin typeface="Impact" panose="020B0806030902050204" pitchFamily="34" charset="0"/>
                </a:rPr>
                <a:t>03</a:t>
              </a:r>
            </a:p>
          </p:txBody>
        </p:sp>
      </p:grpSp>
      <p:sp>
        <p:nvSpPr>
          <p:cNvPr id="24" name="TextBox 23"/>
          <p:cNvSpPr txBox="1"/>
          <p:nvPr/>
        </p:nvSpPr>
        <p:spPr>
          <a:xfrm>
            <a:off x="3828672" y="2802898"/>
            <a:ext cx="7669515" cy="684805"/>
          </a:xfrm>
          <a:prstGeom prst="rect">
            <a:avLst/>
          </a:prstGeom>
          <a:noFill/>
        </p:spPr>
        <p:txBody>
          <a:bodyPr wrap="square" lIns="68584" tIns="34291" rIns="68584" bIns="34291" rtlCol="0">
            <a:spAutoFit/>
          </a:bodyPr>
          <a:lstStyle/>
          <a:p>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训练评价</a:t>
            </a:r>
            <a:r>
              <a:rPr lang="en-US" altLang="zh-CN"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a:t>
            </a:r>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巩固、迁移和发展</a:t>
            </a:r>
          </a:p>
        </p:txBody>
      </p:sp>
    </p:spTree>
    <p:extLst>
      <p:ext uri="{BB962C8B-B14F-4D97-AF65-F5344CB8AC3E}">
        <p14:creationId xmlns:p14="http://schemas.microsoft.com/office/powerpoint/2010/main" val="488210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800" fill="hold"/>
                                        <p:tgtEl>
                                          <p:spTgt spid="18"/>
                                        </p:tgtEl>
                                        <p:attrNameLst>
                                          <p:attrName>ppt_x</p:attrName>
                                        </p:attrNameLst>
                                      </p:cBhvr>
                                      <p:tavLst>
                                        <p:tav tm="0">
                                          <p:val>
                                            <p:strVal val="0-#ppt_w/2"/>
                                          </p:val>
                                        </p:tav>
                                        <p:tav tm="100000">
                                          <p:val>
                                            <p:strVal val="#ppt_x"/>
                                          </p:val>
                                        </p:tav>
                                      </p:tavLst>
                                    </p:anim>
                                    <p:anim calcmode="lin" valueType="num">
                                      <p:cBhvr additive="base">
                                        <p:cTn id="8" dur="8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24"/>
                                        </p:tgtEl>
                                        <p:attrNameLst>
                                          <p:attrName>style.visibility</p:attrName>
                                        </p:attrNameLst>
                                      </p:cBhvr>
                                      <p:to>
                                        <p:strVal val="visible"/>
                                      </p:to>
                                    </p:set>
                                    <p:animEffect transition="in" filter="wipe(left)">
                                      <p:cBhvr>
                                        <p:cTn id="12" dur="200"/>
                                        <p:tgtEl>
                                          <p:spTgt spid="24"/>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24"/>
                                        </p:tgtEl>
                                      </p:cBhvr>
                                      <p:to x="80000" y="100000"/>
                                    </p:animScale>
                                    <p:anim by="(#ppt_w*0.10)" calcmode="lin" valueType="num">
                                      <p:cBhvr>
                                        <p:cTn id="15" dur="50" autoRev="1" fill="hold">
                                          <p:stCondLst>
                                            <p:cond delay="0"/>
                                          </p:stCondLst>
                                        </p:cTn>
                                        <p:tgtEl>
                                          <p:spTgt spid="24"/>
                                        </p:tgtEl>
                                        <p:attrNameLst>
                                          <p:attrName>ppt_x</p:attrName>
                                        </p:attrNameLst>
                                      </p:cBhvr>
                                    </p:anim>
                                    <p:anim by="(-#ppt_w*0.10)" calcmode="lin" valueType="num">
                                      <p:cBhvr>
                                        <p:cTn id="16" dur="50" autoRev="1" fill="hold">
                                          <p:stCondLst>
                                            <p:cond delay="0"/>
                                          </p:stCondLst>
                                        </p:cTn>
                                        <p:tgtEl>
                                          <p:spTgt spid="24"/>
                                        </p:tgtEl>
                                        <p:attrNameLst>
                                          <p:attrName>ppt_y</p:attrName>
                                        </p:attrNameLst>
                                      </p:cBhvr>
                                    </p:anim>
                                    <p:animRot by="-480000">
                                      <p:cBhvr>
                                        <p:cTn id="17" dur="50"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315087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．读出图中游标卡尺和螺旋测微器的读数。游标卡尺的读数为</a:t>
            </a:r>
            <a:r>
              <a:rPr lang="en-US" altLang="zh-CN" b="1" kern="100" dirty="0">
                <a:latin typeface="Times New Roman"/>
                <a:ea typeface="方正细黑一简体"/>
                <a:cs typeface="Courier New"/>
              </a:rPr>
              <a:t>__________mm</a:t>
            </a:r>
            <a:r>
              <a:rPr lang="zh-CN" altLang="zh-CN" b="1" kern="100" dirty="0">
                <a:latin typeface="Times New Roman"/>
                <a:ea typeface="方正细黑一简体"/>
                <a:cs typeface="Times New Roman"/>
              </a:rPr>
              <a:t>；螺旋测微器的读数为</a:t>
            </a:r>
            <a:r>
              <a:rPr lang="en-US" altLang="zh-CN" b="1" kern="100" dirty="0">
                <a:latin typeface="Times New Roman"/>
                <a:ea typeface="方正细黑一简体"/>
                <a:cs typeface="Courier New"/>
              </a:rPr>
              <a:t>________mm</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pic>
        <p:nvPicPr>
          <p:cNvPr id="11267" name="Picture 3" descr="23xkcwlrjbs11-18.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569195" y="2996952"/>
            <a:ext cx="6313969" cy="1378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67254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315087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游标卡尺的读数为</a:t>
            </a:r>
            <a:r>
              <a:rPr lang="en-US" altLang="zh-CN" b="1" i="1" kern="100" dirty="0">
                <a:latin typeface="Times New Roman"/>
                <a:ea typeface="方正细黑一简体"/>
                <a:cs typeface="Courier New"/>
              </a:rPr>
              <a:t>L</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11 mm</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4×0.1 mm</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11.4 mm</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3150870" algn="l"/>
              </a:tabLst>
            </a:pPr>
            <a:r>
              <a:rPr lang="zh-CN" altLang="zh-CN" b="1" kern="100" dirty="0">
                <a:latin typeface="Times New Roman"/>
                <a:ea typeface="方正细黑一简体"/>
                <a:cs typeface="Times New Roman"/>
              </a:rPr>
              <a:t>螺旋测微器的读数为</a:t>
            </a:r>
            <a:r>
              <a:rPr lang="en-US" altLang="zh-CN" b="1" i="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0.5 mm</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42.0×0.01 mm</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0.920 mm</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315087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11.4</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0.920</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916725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315087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．如图甲、乙和丙分别是用游标卡尺和螺旋测微器测量长度，图甲读数为</a:t>
            </a:r>
            <a:r>
              <a:rPr lang="en-US" altLang="zh-CN" b="1" kern="100" dirty="0">
                <a:latin typeface="Times New Roman"/>
                <a:ea typeface="方正细黑一简体"/>
                <a:cs typeface="Courier New"/>
              </a:rPr>
              <a:t>________cm</a:t>
            </a:r>
            <a:r>
              <a:rPr lang="zh-CN" altLang="zh-CN" b="1" kern="100" dirty="0">
                <a:latin typeface="Times New Roman"/>
                <a:ea typeface="方正细黑一简体"/>
                <a:cs typeface="Times New Roman"/>
              </a:rPr>
              <a:t>，图乙读数为</a:t>
            </a:r>
            <a:r>
              <a:rPr lang="en-US" altLang="zh-CN" b="1" kern="100" dirty="0">
                <a:latin typeface="Times New Roman"/>
                <a:ea typeface="方正细黑一简体"/>
                <a:cs typeface="Courier New"/>
              </a:rPr>
              <a:t>________mm</a:t>
            </a:r>
            <a:r>
              <a:rPr lang="zh-CN" altLang="zh-CN" b="1" kern="100" dirty="0">
                <a:latin typeface="Times New Roman"/>
                <a:ea typeface="方正细黑一简体"/>
                <a:cs typeface="Times New Roman"/>
              </a:rPr>
              <a:t>，图丙读数为</a:t>
            </a:r>
            <a:r>
              <a:rPr lang="en-US" altLang="zh-CN" b="1" kern="100" dirty="0">
                <a:latin typeface="Times New Roman"/>
                <a:ea typeface="方正细黑一简体"/>
                <a:cs typeface="Courier New"/>
              </a:rPr>
              <a:t>________mm</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pic>
        <p:nvPicPr>
          <p:cNvPr id="12290" name="Picture 2" descr="23xkcwlrjbs11-19.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289275" y="2996952"/>
            <a:ext cx="5956246" cy="3090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39729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35287"/>
            <a:ext cx="10975658" cy="3445841"/>
          </a:xfrm>
        </p:spPr>
        <p:txBody>
          <a:bodyPr/>
          <a:lstStyle/>
          <a:p>
            <a:pPr indent="713740" algn="just">
              <a:tabLst>
                <a:tab pos="315087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题图甲主尺示数为</a:t>
            </a:r>
            <a:r>
              <a:rPr lang="en-US" altLang="zh-CN" b="1" kern="100" dirty="0">
                <a:latin typeface="Times New Roman"/>
                <a:ea typeface="方正细黑一简体"/>
                <a:cs typeface="Courier New"/>
              </a:rPr>
              <a:t>4.1 cm</a:t>
            </a:r>
            <a:r>
              <a:rPr lang="zh-CN" altLang="zh-CN" b="1" kern="100" dirty="0">
                <a:latin typeface="Times New Roman"/>
                <a:ea typeface="方正细黑一简体"/>
                <a:cs typeface="Times New Roman"/>
              </a:rPr>
              <a:t>，游标尺上第</a:t>
            </a:r>
            <a:r>
              <a:rPr lang="en-US" altLang="zh-CN" b="1" kern="100" dirty="0">
                <a:latin typeface="Times New Roman"/>
                <a:ea typeface="方正细黑一简体"/>
                <a:cs typeface="Courier New"/>
              </a:rPr>
              <a:t>10</a:t>
            </a:r>
            <a:r>
              <a:rPr lang="zh-CN" altLang="zh-CN" b="1" kern="100" dirty="0">
                <a:latin typeface="Times New Roman"/>
                <a:ea typeface="方正细黑一简体"/>
                <a:cs typeface="Times New Roman"/>
              </a:rPr>
              <a:t>格对齐，故图甲读数为</a:t>
            </a:r>
            <a:r>
              <a:rPr lang="en-US" altLang="zh-CN" b="1" kern="100" dirty="0">
                <a:latin typeface="Times New Roman"/>
                <a:ea typeface="方正细黑一简体"/>
                <a:cs typeface="Courier New"/>
              </a:rPr>
              <a:t>41 mm</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10×0.02 mm</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41.20 mm</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4.120 cm</a:t>
            </a:r>
            <a:r>
              <a:rPr lang="zh-CN" altLang="zh-CN" b="1" kern="100" dirty="0">
                <a:latin typeface="Times New Roman"/>
                <a:ea typeface="方正细黑一简体"/>
                <a:cs typeface="Times New Roman"/>
              </a:rPr>
              <a:t>。题图乙螺旋测微器固定刻度读数为</a:t>
            </a:r>
            <a:r>
              <a:rPr lang="en-US" altLang="zh-CN" b="1" kern="100" dirty="0">
                <a:latin typeface="Times New Roman"/>
                <a:ea typeface="方正细黑一简体"/>
                <a:cs typeface="Courier New"/>
              </a:rPr>
              <a:t>0.5 mm</a:t>
            </a:r>
            <a:r>
              <a:rPr lang="zh-CN" altLang="zh-CN" b="1" kern="100" dirty="0">
                <a:latin typeface="Times New Roman"/>
                <a:ea typeface="方正细黑一简体"/>
                <a:cs typeface="Times New Roman"/>
              </a:rPr>
              <a:t>，故图乙读数为</a:t>
            </a:r>
            <a:r>
              <a:rPr lang="en-US" altLang="zh-CN" b="1" kern="100" dirty="0">
                <a:latin typeface="Times New Roman"/>
                <a:ea typeface="方正细黑一简体"/>
                <a:cs typeface="Courier New"/>
              </a:rPr>
              <a:t>0.5 mm</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49.0×0.01 mm</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0.990 mm</a:t>
            </a:r>
            <a:r>
              <a:rPr lang="zh-CN" altLang="zh-CN" b="1" kern="100" dirty="0">
                <a:latin typeface="Times New Roman"/>
                <a:ea typeface="方正细黑一简体"/>
                <a:cs typeface="Times New Roman"/>
              </a:rPr>
              <a:t>。题图丙中半毫米刻度线已露出，此时固定刻度读数应为</a:t>
            </a:r>
            <a:r>
              <a:rPr lang="en-US" altLang="zh-CN" b="1" kern="100" dirty="0">
                <a:latin typeface="Times New Roman"/>
                <a:ea typeface="方正细黑一简体"/>
                <a:cs typeface="Courier New"/>
              </a:rPr>
              <a:t>1.5 mm</a:t>
            </a:r>
            <a:r>
              <a:rPr lang="zh-CN" altLang="zh-CN" b="1" kern="100" dirty="0">
                <a:latin typeface="Times New Roman"/>
                <a:ea typeface="方正细黑一简体"/>
                <a:cs typeface="Times New Roman"/>
              </a:rPr>
              <a:t>，可动刻度读数为</a:t>
            </a:r>
            <a:r>
              <a:rPr lang="en-US" altLang="zh-CN" b="1" kern="100" dirty="0">
                <a:latin typeface="Times New Roman"/>
                <a:ea typeface="方正细黑一简体"/>
                <a:cs typeface="Courier New"/>
              </a:rPr>
              <a:t>0.010 mm</a:t>
            </a:r>
            <a:r>
              <a:rPr lang="zh-CN" altLang="zh-CN" b="1" kern="100" dirty="0">
                <a:latin typeface="Times New Roman"/>
                <a:ea typeface="方正细黑一简体"/>
                <a:cs typeface="Times New Roman"/>
              </a:rPr>
              <a:t>，图丙读数为</a:t>
            </a:r>
            <a:r>
              <a:rPr lang="en-US" altLang="zh-CN" b="1" kern="100" dirty="0">
                <a:latin typeface="Times New Roman"/>
                <a:ea typeface="方正细黑一简体"/>
                <a:cs typeface="Courier New"/>
              </a:rPr>
              <a:t>1.510 mm</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
        <p:nvSpPr>
          <p:cNvPr id="4" name="矩形 3"/>
          <p:cNvSpPr/>
          <p:nvPr/>
        </p:nvSpPr>
        <p:spPr>
          <a:xfrm>
            <a:off x="480963" y="4725144"/>
            <a:ext cx="5132495" cy="664028"/>
          </a:xfrm>
          <a:prstGeom prst="rect">
            <a:avLst/>
          </a:prstGeom>
        </p:spPr>
        <p:txBody>
          <a:bodyPr wrap="none">
            <a:spAutoFit/>
          </a:bodyPr>
          <a:lstStyle/>
          <a:p>
            <a:pPr indent="713740" algn="just">
              <a:lnSpc>
                <a:spcPct val="150000"/>
              </a:lnSpc>
              <a:spcAft>
                <a:spcPts val="0"/>
              </a:spcAft>
              <a:tabLst>
                <a:tab pos="3150870" algn="l"/>
              </a:tabLst>
            </a:pPr>
            <a:r>
              <a:rPr lang="zh-CN" altLang="zh-CN" sz="2800" b="1" kern="100" dirty="0">
                <a:solidFill>
                  <a:srgbClr val="FF0000"/>
                </a:solidFill>
                <a:latin typeface="Times New Roman"/>
                <a:ea typeface="方正细黑一简体"/>
                <a:cs typeface="Times New Roman"/>
              </a:rPr>
              <a:t>答案：</a:t>
            </a:r>
            <a:r>
              <a:rPr lang="en-US" altLang="zh-CN" sz="2800" b="1" kern="100" dirty="0">
                <a:latin typeface="Times New Roman"/>
                <a:ea typeface="方正细黑一简体"/>
                <a:cs typeface="Courier New"/>
              </a:rPr>
              <a:t>4.120</a:t>
            </a:r>
            <a:r>
              <a:rPr lang="zh-CN" altLang="zh-CN" sz="2800" b="1" kern="100" dirty="0">
                <a:latin typeface="Times New Roman"/>
                <a:ea typeface="方正细黑一简体"/>
                <a:cs typeface="Times New Roman"/>
              </a:rPr>
              <a:t>　</a:t>
            </a:r>
            <a:r>
              <a:rPr lang="en-US" altLang="zh-CN" sz="2800" b="1" kern="100" dirty="0">
                <a:latin typeface="Times New Roman"/>
                <a:ea typeface="方正细黑一简体"/>
                <a:cs typeface="Courier New"/>
              </a:rPr>
              <a:t>0.990</a:t>
            </a:r>
            <a:r>
              <a:rPr lang="zh-CN" altLang="zh-CN" sz="2800" b="1" kern="100" dirty="0">
                <a:latin typeface="Times New Roman"/>
                <a:ea typeface="方正细黑一简体"/>
                <a:cs typeface="Times New Roman"/>
              </a:rPr>
              <a:t>　</a:t>
            </a:r>
            <a:r>
              <a:rPr lang="en-US" altLang="zh-CN" sz="2800" b="1" kern="100" dirty="0">
                <a:latin typeface="Times New Roman"/>
                <a:ea typeface="方正细黑一简体"/>
                <a:cs typeface="Courier New"/>
              </a:rPr>
              <a:t>1.510</a:t>
            </a:r>
            <a:endParaRPr lang="zh-CN" altLang="zh-CN" sz="2800" kern="100" dirty="0">
              <a:effectLst/>
              <a:latin typeface="宋体"/>
              <a:cs typeface="Courier New"/>
            </a:endParaRPr>
          </a:p>
        </p:txBody>
      </p:sp>
    </p:spTree>
    <p:extLst>
      <p:ext uri="{BB962C8B-B14F-4D97-AF65-F5344CB8AC3E}">
        <p14:creationId xmlns:p14="http://schemas.microsoft.com/office/powerpoint/2010/main" val="1203972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6632"/>
            <a:ext cx="10975658" cy="6408711"/>
          </a:xfrm>
        </p:spPr>
        <p:txBody>
          <a:bodyPr/>
          <a:lstStyle/>
          <a:p>
            <a:pPr indent="713740" algn="just">
              <a:tabLst>
                <a:tab pos="315087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测定金属的电阻率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的实验中。</a:t>
            </a:r>
            <a:endParaRPr lang="zh-CN" altLang="zh-CN" sz="1050" kern="100" dirty="0">
              <a:latin typeface="宋体"/>
              <a:cs typeface="Courier New"/>
            </a:endParaRPr>
          </a:p>
          <a:p>
            <a:pPr indent="713740" algn="just">
              <a:tabLst>
                <a:tab pos="3150870" algn="l"/>
              </a:tabLst>
            </a:pPr>
            <a:endParaRPr lang="en-US" altLang="zh-CN" b="1" kern="100" dirty="0" smtClean="0">
              <a:latin typeface="Times New Roman"/>
              <a:ea typeface="方正细黑一简体"/>
              <a:cs typeface="Courier New"/>
            </a:endParaRPr>
          </a:p>
          <a:p>
            <a:pPr indent="713740" algn="just">
              <a:tabLst>
                <a:tab pos="3150870" algn="l"/>
              </a:tabLst>
            </a:pPr>
            <a:endParaRPr lang="en-US" altLang="zh-CN" b="1" kern="100" dirty="0">
              <a:latin typeface="Times New Roman"/>
              <a:ea typeface="方正细黑一简体"/>
              <a:cs typeface="Courier New"/>
            </a:endParaRPr>
          </a:p>
          <a:p>
            <a:pPr indent="713740" algn="just">
              <a:tabLst>
                <a:tab pos="3150870" algn="l"/>
              </a:tabLst>
            </a:pPr>
            <a:endParaRPr lang="en-US" altLang="zh-CN" b="1" kern="100" dirty="0" smtClean="0">
              <a:latin typeface="Times New Roman"/>
              <a:ea typeface="方正细黑一简体"/>
              <a:cs typeface="Courier New"/>
            </a:endParaRPr>
          </a:p>
          <a:p>
            <a:pPr indent="713740" algn="just">
              <a:tabLst>
                <a:tab pos="3150870" algn="l"/>
              </a:tabLst>
            </a:pPr>
            <a:r>
              <a:rPr lang="en-US" altLang="zh-CN" b="1" kern="100" dirty="0" smtClean="0">
                <a:latin typeface="Times New Roman"/>
                <a:ea typeface="方正细黑一简体"/>
                <a:cs typeface="Courier New"/>
              </a:rPr>
              <a:t>(</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某同学用螺旋测微器测金属丝直径时，测得结果如图甲所示，则该金属丝的直径为</a:t>
            </a:r>
            <a:r>
              <a:rPr lang="en-US" altLang="zh-CN" b="1" kern="100" dirty="0">
                <a:latin typeface="Times New Roman"/>
                <a:ea typeface="方正细黑一简体"/>
                <a:cs typeface="Courier New"/>
              </a:rPr>
              <a:t>________mm</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315087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用量程为</a:t>
            </a:r>
            <a:r>
              <a:rPr lang="en-US" altLang="zh-CN" b="1" kern="100" dirty="0">
                <a:latin typeface="Times New Roman"/>
                <a:ea typeface="方正细黑一简体"/>
                <a:cs typeface="Courier New"/>
              </a:rPr>
              <a:t>3 V</a:t>
            </a:r>
            <a:r>
              <a:rPr lang="zh-CN" altLang="zh-CN" b="1" kern="100" dirty="0">
                <a:latin typeface="Times New Roman"/>
                <a:ea typeface="方正细黑一简体"/>
                <a:cs typeface="Times New Roman"/>
              </a:rPr>
              <a:t>的电压表和量程为</a:t>
            </a:r>
            <a:r>
              <a:rPr lang="en-US" altLang="zh-CN" b="1" kern="100" dirty="0">
                <a:latin typeface="Times New Roman"/>
                <a:ea typeface="方正细黑一简体"/>
                <a:cs typeface="Courier New"/>
              </a:rPr>
              <a:t>0.6 A</a:t>
            </a:r>
            <a:r>
              <a:rPr lang="zh-CN" altLang="zh-CN" b="1" kern="100" dirty="0">
                <a:latin typeface="Times New Roman"/>
                <a:ea typeface="方正细黑一简体"/>
                <a:cs typeface="Times New Roman"/>
              </a:rPr>
              <a:t>的电流表测金属丝的电压和电流时读数如图乙所示，则电压表的读数为</a:t>
            </a:r>
            <a:r>
              <a:rPr lang="en-US" altLang="zh-CN" b="1" kern="100" dirty="0">
                <a:latin typeface="Times New Roman"/>
                <a:ea typeface="方正细黑一简体"/>
                <a:cs typeface="Courier New"/>
              </a:rPr>
              <a:t>________V</a:t>
            </a:r>
            <a:r>
              <a:rPr lang="zh-CN" altLang="zh-CN" b="1" kern="100" dirty="0">
                <a:latin typeface="Times New Roman"/>
                <a:ea typeface="方正细黑一简体"/>
                <a:cs typeface="Times New Roman"/>
              </a:rPr>
              <a:t>，电流表的读数为</a:t>
            </a:r>
            <a:r>
              <a:rPr lang="en-US" altLang="zh-CN" b="1" kern="100" dirty="0">
                <a:latin typeface="Times New Roman"/>
                <a:ea typeface="方正细黑一简体"/>
                <a:cs typeface="Courier New"/>
              </a:rPr>
              <a:t>________A</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pic>
        <p:nvPicPr>
          <p:cNvPr id="14338" name="Picture 2" descr="23xkcwlrjbs11-2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001243" y="1196752"/>
            <a:ext cx="6094426" cy="1705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39729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3150870" algn="l"/>
              </a:tabLst>
            </a:pPr>
            <a:r>
              <a:rPr lang="zh-CN" altLang="zh-CN" b="1" kern="100" dirty="0">
                <a:solidFill>
                  <a:srgbClr val="FF0000"/>
                </a:solidFill>
                <a:latin typeface="Times New Roman"/>
                <a:ea typeface="方正细黑一简体"/>
                <a:cs typeface="Times New Roman"/>
              </a:rPr>
              <a:t>解析：</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螺旋测微器的读数为</a:t>
            </a:r>
            <a:r>
              <a:rPr lang="en-US" altLang="zh-CN" b="1" i="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2.5 mm</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43.5×0.01 mm</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2.935 mm</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315087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因电压表的每小格读数为</a:t>
            </a:r>
            <a:r>
              <a:rPr lang="en-US" altLang="zh-CN" b="1" kern="100" dirty="0">
                <a:latin typeface="Times New Roman"/>
                <a:ea typeface="方正细黑一简体"/>
                <a:cs typeface="Courier New"/>
              </a:rPr>
              <a:t>0.1 V</a:t>
            </a:r>
            <a:r>
              <a:rPr lang="zh-CN" altLang="zh-CN" b="1" kern="100" dirty="0">
                <a:latin typeface="Times New Roman"/>
                <a:ea typeface="方正细黑一简体"/>
                <a:cs typeface="Times New Roman"/>
              </a:rPr>
              <a:t>，应估读到</a:t>
            </a:r>
            <a:r>
              <a:rPr lang="en-US" altLang="zh-CN" b="1" kern="100" dirty="0">
                <a:latin typeface="Times New Roman"/>
                <a:ea typeface="方正细黑一简体"/>
                <a:cs typeface="Courier New"/>
              </a:rPr>
              <a:t>0.01 V</a:t>
            </a:r>
            <a:r>
              <a:rPr lang="zh-CN" altLang="zh-CN" b="1" kern="100" dirty="0">
                <a:latin typeface="Times New Roman"/>
                <a:ea typeface="方正细黑一简体"/>
                <a:cs typeface="Times New Roman"/>
              </a:rPr>
              <a:t>，所以电压表的读数为</a:t>
            </a:r>
            <a:r>
              <a:rPr lang="en-US" altLang="zh-CN" b="1" kern="100" dirty="0">
                <a:latin typeface="Times New Roman"/>
                <a:ea typeface="方正细黑一简体"/>
                <a:cs typeface="Courier New"/>
              </a:rPr>
              <a:t>2.60 V</a:t>
            </a:r>
            <a:r>
              <a:rPr lang="zh-CN" altLang="zh-CN" b="1" kern="100" dirty="0">
                <a:latin typeface="Times New Roman"/>
                <a:ea typeface="方正细黑一简体"/>
                <a:cs typeface="Times New Roman"/>
              </a:rPr>
              <a:t>；电流表的每小格读数为</a:t>
            </a:r>
            <a:r>
              <a:rPr lang="en-US" altLang="zh-CN" b="1" kern="100" dirty="0">
                <a:latin typeface="Times New Roman"/>
                <a:ea typeface="方正细黑一简体"/>
                <a:cs typeface="Courier New"/>
              </a:rPr>
              <a:t>0.02 A</a:t>
            </a:r>
            <a:r>
              <a:rPr lang="zh-CN" altLang="zh-CN" b="1" kern="100" dirty="0">
                <a:latin typeface="Times New Roman"/>
                <a:ea typeface="方正细黑一简体"/>
                <a:cs typeface="Times New Roman"/>
              </a:rPr>
              <a:t>，应估读到</a:t>
            </a:r>
            <a:r>
              <a:rPr lang="en-US" altLang="zh-CN" b="1" kern="100" dirty="0">
                <a:latin typeface="Times New Roman"/>
                <a:ea typeface="方正细黑一简体"/>
                <a:cs typeface="Courier New"/>
              </a:rPr>
              <a:t>0.01 A</a:t>
            </a:r>
            <a:r>
              <a:rPr lang="zh-CN" altLang="zh-CN" b="1" kern="100" dirty="0">
                <a:latin typeface="Times New Roman"/>
                <a:ea typeface="方正细黑一简体"/>
                <a:cs typeface="Times New Roman"/>
              </a:rPr>
              <a:t>，所以电流表的读数为</a:t>
            </a:r>
            <a:r>
              <a:rPr lang="en-US" altLang="zh-CN" b="1" kern="100" dirty="0">
                <a:latin typeface="Times New Roman"/>
                <a:ea typeface="方正细黑一简体"/>
                <a:cs typeface="Courier New"/>
              </a:rPr>
              <a:t>0.52 A</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315087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(1)2.935</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(2)2.60</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0.52</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03972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315087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．关于电流表和电压表的读数：</a:t>
            </a:r>
            <a:endParaRPr lang="zh-CN" altLang="zh-CN" sz="1050" kern="100" dirty="0">
              <a:latin typeface="宋体"/>
              <a:cs typeface="Courier New"/>
            </a:endParaRPr>
          </a:p>
          <a:p>
            <a:endParaRPr lang="zh-CN" altLang="en-US" dirty="0"/>
          </a:p>
        </p:txBody>
      </p:sp>
      <p:pic>
        <p:nvPicPr>
          <p:cNvPr id="15362" name="Picture 2" descr="23xkcwlrjbs11-22.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425179" y="2492896"/>
            <a:ext cx="7182550" cy="242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39729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315087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如图甲所示是学生实验用的有两个量程的电流表刻度盘，当用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“0.6”</a:t>
            </a:r>
            <a:r>
              <a:rPr lang="zh-CN" altLang="zh-CN" b="1" kern="100" dirty="0">
                <a:latin typeface="Times New Roman"/>
                <a:ea typeface="方正细黑一简体"/>
                <a:cs typeface="Times New Roman"/>
              </a:rPr>
              <a:t>两接线柱时，能测量的最大电流是</a:t>
            </a:r>
            <a:r>
              <a:rPr lang="en-US" altLang="zh-CN" b="1" kern="100" dirty="0">
                <a:latin typeface="Times New Roman"/>
                <a:ea typeface="方正细黑一简体"/>
                <a:cs typeface="Courier New"/>
              </a:rPr>
              <a:t>________A</a:t>
            </a:r>
            <a:r>
              <a:rPr lang="zh-CN" altLang="zh-CN" b="1" kern="100" dirty="0">
                <a:latin typeface="Times New Roman"/>
                <a:ea typeface="方正细黑一简体"/>
                <a:cs typeface="Times New Roman"/>
              </a:rPr>
              <a:t>，对应刻度盘上的每一小格代表</a:t>
            </a:r>
            <a:r>
              <a:rPr lang="en-US" altLang="zh-CN" b="1" kern="100" dirty="0">
                <a:latin typeface="Times New Roman"/>
                <a:ea typeface="方正细黑一简体"/>
                <a:cs typeface="Courier New"/>
              </a:rPr>
              <a:t>________A</a:t>
            </a:r>
            <a:r>
              <a:rPr lang="zh-CN" altLang="zh-CN" b="1" kern="100" dirty="0">
                <a:latin typeface="Times New Roman"/>
                <a:ea typeface="方正细黑一简体"/>
                <a:cs typeface="Times New Roman"/>
              </a:rPr>
              <a:t>，图甲所示示数为</a:t>
            </a:r>
            <a:r>
              <a:rPr lang="en-US" altLang="zh-CN" b="1" kern="100" dirty="0">
                <a:latin typeface="Times New Roman"/>
                <a:ea typeface="方正细黑一简体"/>
                <a:cs typeface="Courier New"/>
              </a:rPr>
              <a:t>________A</a:t>
            </a:r>
            <a:r>
              <a:rPr lang="zh-CN" altLang="zh-CN" b="1" kern="100" dirty="0">
                <a:latin typeface="Times New Roman"/>
                <a:ea typeface="方正细黑一简体"/>
                <a:cs typeface="Times New Roman"/>
              </a:rPr>
              <a:t>；当使用电流表的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两接线柱时，对应刻度盘上的每一小格代表</a:t>
            </a:r>
            <a:r>
              <a:rPr lang="en-US" altLang="zh-CN" b="1" kern="100" dirty="0">
                <a:latin typeface="Times New Roman"/>
                <a:ea typeface="方正细黑一简体"/>
                <a:cs typeface="Courier New"/>
              </a:rPr>
              <a:t>________A</a:t>
            </a:r>
            <a:r>
              <a:rPr lang="zh-CN" altLang="zh-CN" b="1" kern="100" dirty="0">
                <a:latin typeface="Times New Roman"/>
                <a:ea typeface="方正细黑一简体"/>
                <a:cs typeface="Times New Roman"/>
              </a:rPr>
              <a:t>，图甲所示示数为</a:t>
            </a:r>
            <a:r>
              <a:rPr lang="en-US" altLang="zh-CN" b="1" kern="100" dirty="0">
                <a:latin typeface="Times New Roman"/>
                <a:ea typeface="方正细黑一简体"/>
                <a:cs typeface="Courier New"/>
              </a:rPr>
              <a:t>________A</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039729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315087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图乙为学生实验用的有两个量程的电压表刻度盘，当使用较小量程时，测量电压的最大值不得超过</a:t>
            </a:r>
            <a:r>
              <a:rPr lang="en-US" altLang="zh-CN" b="1" kern="100" dirty="0">
                <a:latin typeface="Times New Roman"/>
                <a:ea typeface="方正细黑一简体"/>
                <a:cs typeface="Courier New"/>
              </a:rPr>
              <a:t>________V</a:t>
            </a:r>
            <a:r>
              <a:rPr lang="zh-CN" altLang="zh-CN" b="1" kern="100" dirty="0">
                <a:latin typeface="Times New Roman"/>
                <a:ea typeface="方正细黑一简体"/>
                <a:cs typeface="Times New Roman"/>
              </a:rPr>
              <a:t>，对应刻度盘上的每一小格表示</a:t>
            </a:r>
            <a:r>
              <a:rPr lang="en-US" altLang="zh-CN" b="1" kern="100" dirty="0">
                <a:latin typeface="Times New Roman"/>
                <a:ea typeface="方正细黑一简体"/>
                <a:cs typeface="Courier New"/>
              </a:rPr>
              <a:t>________V</a:t>
            </a:r>
            <a:r>
              <a:rPr lang="zh-CN" altLang="zh-CN" b="1" kern="100" dirty="0">
                <a:latin typeface="Times New Roman"/>
                <a:ea typeface="方正细黑一简体"/>
                <a:cs typeface="Times New Roman"/>
              </a:rPr>
              <a:t>，图乙所示示数为</a:t>
            </a:r>
            <a:r>
              <a:rPr lang="en-US" altLang="zh-CN" b="1" kern="100" dirty="0">
                <a:latin typeface="Times New Roman"/>
                <a:ea typeface="方正细黑一简体"/>
                <a:cs typeface="Courier New"/>
              </a:rPr>
              <a:t>________V</a:t>
            </a:r>
            <a:r>
              <a:rPr lang="zh-CN" altLang="zh-CN" b="1" kern="100" dirty="0">
                <a:latin typeface="Times New Roman"/>
                <a:ea typeface="方正细黑一简体"/>
                <a:cs typeface="Times New Roman"/>
              </a:rPr>
              <a:t>；当使用的是较大量程时，则对应刻度盘上的每一小格表示</a:t>
            </a:r>
            <a:r>
              <a:rPr lang="en-US" altLang="zh-CN" b="1" kern="100" dirty="0">
                <a:latin typeface="Times New Roman"/>
                <a:ea typeface="方正细黑一简体"/>
                <a:cs typeface="Courier New"/>
              </a:rPr>
              <a:t>________V</a:t>
            </a:r>
            <a:r>
              <a:rPr lang="zh-CN" altLang="zh-CN" b="1" kern="100" dirty="0">
                <a:latin typeface="Times New Roman"/>
                <a:ea typeface="方正细黑一简体"/>
                <a:cs typeface="Times New Roman"/>
              </a:rPr>
              <a:t>，图乙所示示数为</a:t>
            </a:r>
            <a:r>
              <a:rPr lang="en-US" altLang="zh-CN" b="1" kern="100" dirty="0">
                <a:latin typeface="Times New Roman"/>
                <a:ea typeface="方正细黑一简体"/>
                <a:cs typeface="Courier New"/>
              </a:rPr>
              <a:t>________V</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0397291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2353358391"/>
              </p:ext>
            </p:extLst>
          </p:nvPr>
        </p:nvGraphicFramePr>
        <p:xfrm>
          <a:off x="852488" y="757238"/>
          <a:ext cx="10490200" cy="5343525"/>
        </p:xfrm>
        <a:graphic>
          <a:graphicData uri="http://schemas.openxmlformats.org/presentationml/2006/ole">
            <mc:AlternateContent xmlns:mc="http://schemas.openxmlformats.org/markup-compatibility/2006">
              <mc:Choice xmlns:v="urn:schemas-microsoft-com:vml" Requires="v">
                <p:oleObj spid="_x0000_s16394" name="文档" r:id="rId3" imgW="10490941" imgH="5344291" progId="Word.Document.12">
                  <p:embed/>
                </p:oleObj>
              </mc:Choice>
              <mc:Fallback>
                <p:oleObj name="文档" r:id="rId3" imgW="10490941" imgH="5344291" progId="Word.Document.12">
                  <p:embed/>
                  <p:pic>
                    <p:nvPicPr>
                      <p:cNvPr id="0" name=""/>
                      <p:cNvPicPr/>
                      <p:nvPr/>
                    </p:nvPicPr>
                    <p:blipFill>
                      <a:blip r:embed="rId4"/>
                      <a:stretch>
                        <a:fillRect/>
                      </a:stretch>
                    </p:blipFill>
                    <p:spPr>
                      <a:xfrm>
                        <a:off x="852488" y="757238"/>
                        <a:ext cx="10490200" cy="5343525"/>
                      </a:xfrm>
                      <a:prstGeom prst="rect">
                        <a:avLst/>
                      </a:prstGeom>
                    </p:spPr>
                  </p:pic>
                </p:oleObj>
              </mc:Fallback>
            </mc:AlternateContent>
          </a:graphicData>
        </a:graphic>
      </p:graphicFrame>
    </p:spTree>
    <p:extLst>
      <p:ext uri="{BB962C8B-B14F-4D97-AF65-F5344CB8AC3E}">
        <p14:creationId xmlns:p14="http://schemas.microsoft.com/office/powerpoint/2010/main" val="46164829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3160120219"/>
              </p:ext>
            </p:extLst>
          </p:nvPr>
        </p:nvGraphicFramePr>
        <p:xfrm>
          <a:off x="768995" y="980728"/>
          <a:ext cx="10490200" cy="3767137"/>
        </p:xfrm>
        <a:graphic>
          <a:graphicData uri="http://schemas.openxmlformats.org/presentationml/2006/ole">
            <mc:AlternateContent xmlns:mc="http://schemas.openxmlformats.org/markup-compatibility/2006">
              <mc:Choice xmlns:v="urn:schemas-microsoft-com:vml" Requires="v">
                <p:oleObj spid="_x0000_s17426" name="文档" r:id="rId3" imgW="10490941" imgH="3766673" progId="Word.Document.12">
                  <p:embed/>
                </p:oleObj>
              </mc:Choice>
              <mc:Fallback>
                <p:oleObj name="文档" r:id="rId3" imgW="10490941" imgH="3766673" progId="Word.Document.12">
                  <p:embed/>
                  <p:pic>
                    <p:nvPicPr>
                      <p:cNvPr id="0" name=""/>
                      <p:cNvPicPr/>
                      <p:nvPr/>
                    </p:nvPicPr>
                    <p:blipFill>
                      <a:blip r:embed="rId4"/>
                      <a:stretch>
                        <a:fillRect/>
                      </a:stretch>
                    </p:blipFill>
                    <p:spPr>
                      <a:xfrm>
                        <a:off x="768995" y="980728"/>
                        <a:ext cx="10490200" cy="3767137"/>
                      </a:xfrm>
                      <a:prstGeom prst="rect">
                        <a:avLst/>
                      </a:prstGeom>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2911417402"/>
              </p:ext>
            </p:extLst>
          </p:nvPr>
        </p:nvGraphicFramePr>
        <p:xfrm>
          <a:off x="552971" y="4725144"/>
          <a:ext cx="10490200" cy="1403350"/>
        </p:xfrm>
        <a:graphic>
          <a:graphicData uri="http://schemas.openxmlformats.org/presentationml/2006/ole">
            <mc:AlternateContent xmlns:mc="http://schemas.openxmlformats.org/markup-compatibility/2006">
              <mc:Choice xmlns:v="urn:schemas-microsoft-com:vml" Requires="v">
                <p:oleObj spid="_x0000_s17427" name="文档" r:id="rId5" imgW="10490941" imgH="1403129" progId="Word.Document.12">
                  <p:embed/>
                </p:oleObj>
              </mc:Choice>
              <mc:Fallback>
                <p:oleObj name="文档" r:id="rId5" imgW="10490941" imgH="1403129" progId="Word.Document.12">
                  <p:embed/>
                  <p:pic>
                    <p:nvPicPr>
                      <p:cNvPr id="0" name=""/>
                      <p:cNvPicPr/>
                      <p:nvPr/>
                    </p:nvPicPr>
                    <p:blipFill>
                      <a:blip r:embed="rId6"/>
                      <a:stretch>
                        <a:fillRect/>
                      </a:stretch>
                    </p:blipFill>
                    <p:spPr>
                      <a:xfrm>
                        <a:off x="552971" y="4725144"/>
                        <a:ext cx="10490200" cy="1403350"/>
                      </a:xfrm>
                      <a:prstGeom prst="rect">
                        <a:avLst/>
                      </a:prstGeom>
                    </p:spPr>
                  </p:pic>
                </p:oleObj>
              </mc:Fallback>
            </mc:AlternateContent>
          </a:graphicData>
        </a:graphic>
      </p:graphicFrame>
    </p:spTree>
    <p:extLst>
      <p:ext uri="{BB962C8B-B14F-4D97-AF65-F5344CB8AC3E}">
        <p14:creationId xmlns:p14="http://schemas.microsoft.com/office/powerpoint/2010/main" val="461648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矩形 198"/>
          <p:cNvSpPr/>
          <p:nvPr/>
        </p:nvSpPr>
        <p:spPr>
          <a:xfrm>
            <a:off x="0" y="2120253"/>
            <a:ext cx="12192000" cy="2820692"/>
          </a:xfrm>
          <a:prstGeom prst="rect">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3" name="平行四边形 202"/>
          <p:cNvSpPr/>
          <p:nvPr/>
        </p:nvSpPr>
        <p:spPr>
          <a:xfrm>
            <a:off x="1094713" y="1949476"/>
            <a:ext cx="3058658" cy="399404"/>
          </a:xfrm>
          <a:prstGeom prst="parallelogram">
            <a:avLst/>
          </a:pr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4" name="任意多边形 203"/>
          <p:cNvSpPr/>
          <p:nvPr/>
        </p:nvSpPr>
        <p:spPr>
          <a:xfrm>
            <a:off x="9362328"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5" name="任意多边形 204"/>
          <p:cNvSpPr/>
          <p:nvPr/>
        </p:nvSpPr>
        <p:spPr>
          <a:xfrm>
            <a:off x="9784960"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6" name="任意多边形 205"/>
          <p:cNvSpPr/>
          <p:nvPr/>
        </p:nvSpPr>
        <p:spPr>
          <a:xfrm>
            <a:off x="10207593"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7" name="任意多边形 206"/>
          <p:cNvSpPr/>
          <p:nvPr/>
        </p:nvSpPr>
        <p:spPr>
          <a:xfrm>
            <a:off x="10630227"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8" name="任意多边形 207"/>
          <p:cNvSpPr/>
          <p:nvPr/>
        </p:nvSpPr>
        <p:spPr>
          <a:xfrm>
            <a:off x="9208610"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9" name="任意多边形 208"/>
          <p:cNvSpPr/>
          <p:nvPr/>
        </p:nvSpPr>
        <p:spPr>
          <a:xfrm>
            <a:off x="909702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0" name="任意多边形 209"/>
          <p:cNvSpPr/>
          <p:nvPr/>
        </p:nvSpPr>
        <p:spPr>
          <a:xfrm>
            <a:off x="898544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1" name="任意多边形 210"/>
          <p:cNvSpPr/>
          <p:nvPr/>
        </p:nvSpPr>
        <p:spPr>
          <a:xfrm>
            <a:off x="887385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2" name="任意多边形 211"/>
          <p:cNvSpPr/>
          <p:nvPr/>
        </p:nvSpPr>
        <p:spPr>
          <a:xfrm>
            <a:off x="876227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3" name="任意多边形 212"/>
          <p:cNvSpPr/>
          <p:nvPr/>
        </p:nvSpPr>
        <p:spPr>
          <a:xfrm>
            <a:off x="865068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4" name="任意多边形 213"/>
          <p:cNvSpPr/>
          <p:nvPr/>
        </p:nvSpPr>
        <p:spPr>
          <a:xfrm>
            <a:off x="853910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5" name="任意多边形 214"/>
          <p:cNvSpPr/>
          <p:nvPr/>
        </p:nvSpPr>
        <p:spPr>
          <a:xfrm>
            <a:off x="842751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6" name="任意多边形 215"/>
          <p:cNvSpPr/>
          <p:nvPr/>
        </p:nvSpPr>
        <p:spPr>
          <a:xfrm>
            <a:off x="831593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7" name="任意多边形 216"/>
          <p:cNvSpPr/>
          <p:nvPr/>
        </p:nvSpPr>
        <p:spPr>
          <a:xfrm>
            <a:off x="820434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8" name="任意多边形 217"/>
          <p:cNvSpPr/>
          <p:nvPr/>
        </p:nvSpPr>
        <p:spPr>
          <a:xfrm>
            <a:off x="809276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9" name="任意多边形 218"/>
          <p:cNvSpPr/>
          <p:nvPr/>
        </p:nvSpPr>
        <p:spPr>
          <a:xfrm>
            <a:off x="798117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0" name="任意多边形 219"/>
          <p:cNvSpPr/>
          <p:nvPr/>
        </p:nvSpPr>
        <p:spPr>
          <a:xfrm>
            <a:off x="786959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1" name="任意多边形 220"/>
          <p:cNvSpPr/>
          <p:nvPr/>
        </p:nvSpPr>
        <p:spPr>
          <a:xfrm>
            <a:off x="775800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2" name="任意多边形 221"/>
          <p:cNvSpPr/>
          <p:nvPr/>
        </p:nvSpPr>
        <p:spPr>
          <a:xfrm>
            <a:off x="764642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3" name="任意多边形 222"/>
          <p:cNvSpPr/>
          <p:nvPr/>
        </p:nvSpPr>
        <p:spPr>
          <a:xfrm>
            <a:off x="753483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4" name="任意多边形 223"/>
          <p:cNvSpPr/>
          <p:nvPr/>
        </p:nvSpPr>
        <p:spPr>
          <a:xfrm>
            <a:off x="742325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5" name="任意多边形 224"/>
          <p:cNvSpPr/>
          <p:nvPr/>
        </p:nvSpPr>
        <p:spPr>
          <a:xfrm>
            <a:off x="731166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6" name="任意多边形 225"/>
          <p:cNvSpPr/>
          <p:nvPr/>
        </p:nvSpPr>
        <p:spPr>
          <a:xfrm>
            <a:off x="720008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7" name="任意多边形 226"/>
          <p:cNvSpPr/>
          <p:nvPr/>
        </p:nvSpPr>
        <p:spPr>
          <a:xfrm>
            <a:off x="708849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8" name="任意多边形 227"/>
          <p:cNvSpPr/>
          <p:nvPr/>
        </p:nvSpPr>
        <p:spPr>
          <a:xfrm>
            <a:off x="697691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9" name="任意多边形 228"/>
          <p:cNvSpPr/>
          <p:nvPr/>
        </p:nvSpPr>
        <p:spPr>
          <a:xfrm>
            <a:off x="686532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0" name="任意多边形 229"/>
          <p:cNvSpPr/>
          <p:nvPr/>
        </p:nvSpPr>
        <p:spPr>
          <a:xfrm>
            <a:off x="675374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1" name="任意多边形 230"/>
          <p:cNvSpPr/>
          <p:nvPr/>
        </p:nvSpPr>
        <p:spPr>
          <a:xfrm>
            <a:off x="664215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2" name="任意多边形 231"/>
          <p:cNvSpPr/>
          <p:nvPr/>
        </p:nvSpPr>
        <p:spPr>
          <a:xfrm>
            <a:off x="653057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3" name="任意多边形 232"/>
          <p:cNvSpPr/>
          <p:nvPr/>
        </p:nvSpPr>
        <p:spPr>
          <a:xfrm>
            <a:off x="641898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4" name="任意多边形 233"/>
          <p:cNvSpPr/>
          <p:nvPr/>
        </p:nvSpPr>
        <p:spPr>
          <a:xfrm>
            <a:off x="630740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5" name="任意多边形 234"/>
          <p:cNvSpPr/>
          <p:nvPr/>
        </p:nvSpPr>
        <p:spPr>
          <a:xfrm>
            <a:off x="619581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6" name="任意多边形 235"/>
          <p:cNvSpPr/>
          <p:nvPr/>
        </p:nvSpPr>
        <p:spPr>
          <a:xfrm>
            <a:off x="608423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7" name="任意多边形 236"/>
          <p:cNvSpPr/>
          <p:nvPr/>
        </p:nvSpPr>
        <p:spPr>
          <a:xfrm>
            <a:off x="597264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grpSp>
        <p:nvGrpSpPr>
          <p:cNvPr id="238" name="组合 237"/>
          <p:cNvGrpSpPr/>
          <p:nvPr/>
        </p:nvGrpSpPr>
        <p:grpSpPr>
          <a:xfrm>
            <a:off x="43309" y="1787405"/>
            <a:ext cx="1106331" cy="254302"/>
            <a:chOff x="-115731" y="1766100"/>
            <a:chExt cx="1106331" cy="254302"/>
          </a:xfrm>
          <a:solidFill>
            <a:schemeClr val="accent1">
              <a:lumMod val="20000"/>
              <a:lumOff val="80000"/>
            </a:schemeClr>
          </a:solidFill>
        </p:grpSpPr>
        <p:sp>
          <p:nvSpPr>
            <p:cNvPr id="239" name="任意多边形 238"/>
            <p:cNvSpPr/>
            <p:nvPr/>
          </p:nvSpPr>
          <p:spPr>
            <a:xfrm>
              <a:off x="359221"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0" name="任意多边形 239"/>
            <p:cNvSpPr/>
            <p:nvPr/>
          </p:nvSpPr>
          <p:spPr>
            <a:xfrm>
              <a:off x="299852"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1" name="任意多边形 240"/>
            <p:cNvSpPr/>
            <p:nvPr/>
          </p:nvSpPr>
          <p:spPr>
            <a:xfrm>
              <a:off x="240483"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2" name="任意多边形 241"/>
            <p:cNvSpPr/>
            <p:nvPr/>
          </p:nvSpPr>
          <p:spPr>
            <a:xfrm>
              <a:off x="181114"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3" name="任意多边形 242"/>
            <p:cNvSpPr/>
            <p:nvPr/>
          </p:nvSpPr>
          <p:spPr>
            <a:xfrm>
              <a:off x="121745"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4" name="任意多边形 243"/>
            <p:cNvSpPr/>
            <p:nvPr/>
          </p:nvSpPr>
          <p:spPr>
            <a:xfrm>
              <a:off x="62376"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5" name="任意多边形 244"/>
            <p:cNvSpPr/>
            <p:nvPr/>
          </p:nvSpPr>
          <p:spPr>
            <a:xfrm>
              <a:off x="3007"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6" name="任意多边形 245"/>
            <p:cNvSpPr/>
            <p:nvPr/>
          </p:nvSpPr>
          <p:spPr>
            <a:xfrm>
              <a:off x="-56362"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7" name="任意多边形 246"/>
            <p:cNvSpPr/>
            <p:nvPr/>
          </p:nvSpPr>
          <p:spPr>
            <a:xfrm>
              <a:off x="-115731"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8" name="任意多边形 247"/>
            <p:cNvSpPr/>
            <p:nvPr/>
          </p:nvSpPr>
          <p:spPr>
            <a:xfrm>
              <a:off x="893538"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9" name="任意多边形 248"/>
            <p:cNvSpPr/>
            <p:nvPr/>
          </p:nvSpPr>
          <p:spPr>
            <a:xfrm>
              <a:off x="834173"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0" name="任意多边形 249"/>
            <p:cNvSpPr/>
            <p:nvPr/>
          </p:nvSpPr>
          <p:spPr>
            <a:xfrm>
              <a:off x="774804"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1" name="任意多边形 250"/>
            <p:cNvSpPr/>
            <p:nvPr/>
          </p:nvSpPr>
          <p:spPr>
            <a:xfrm>
              <a:off x="715435"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2" name="任意多边形 251"/>
            <p:cNvSpPr/>
            <p:nvPr/>
          </p:nvSpPr>
          <p:spPr>
            <a:xfrm>
              <a:off x="656066"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3" name="任意多边形 252"/>
            <p:cNvSpPr/>
            <p:nvPr/>
          </p:nvSpPr>
          <p:spPr>
            <a:xfrm>
              <a:off x="596697"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4" name="任意多边形 253"/>
            <p:cNvSpPr/>
            <p:nvPr/>
          </p:nvSpPr>
          <p:spPr>
            <a:xfrm>
              <a:off x="537328"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5" name="任意多边形 254"/>
            <p:cNvSpPr/>
            <p:nvPr/>
          </p:nvSpPr>
          <p:spPr>
            <a:xfrm>
              <a:off x="477959"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6" name="任意多边形 255"/>
            <p:cNvSpPr/>
            <p:nvPr/>
          </p:nvSpPr>
          <p:spPr>
            <a:xfrm>
              <a:off x="418590"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grpSp>
      <p:sp>
        <p:nvSpPr>
          <p:cNvPr id="257" name="矩形 256"/>
          <p:cNvSpPr/>
          <p:nvPr/>
        </p:nvSpPr>
        <p:spPr>
          <a:xfrm>
            <a:off x="799154" y="2685545"/>
            <a:ext cx="8779581" cy="1292662"/>
          </a:xfrm>
          <a:prstGeom prst="rect">
            <a:avLst/>
          </a:prstGeom>
          <a:ln>
            <a:noFill/>
          </a:ln>
        </p:spPr>
        <p:txBody>
          <a:bodyPr wrap="square">
            <a:spAutoFit/>
            <a:scene3d>
              <a:camera prst="orthographicFront"/>
              <a:lightRig rig="threePt" dir="t"/>
            </a:scene3d>
            <a:sp3d contourW="12700"/>
          </a:bodyPr>
          <a:lstStyle/>
          <a:p>
            <a:pPr algn="ctr">
              <a:lnSpc>
                <a:spcPct val="130000"/>
              </a:lnSpc>
              <a:defRPr/>
            </a:pPr>
            <a:r>
              <a:rPr lang="zh-CN" altLang="en-US" sz="6000" b="1" dirty="0">
                <a:solidFill>
                  <a:schemeClr val="bg1">
                    <a:lumMod val="95000"/>
                  </a:schemeClr>
                </a:solidFill>
                <a:latin typeface="微软雅黑" pitchFamily="34" charset="-122"/>
                <a:ea typeface="微软雅黑" pitchFamily="34" charset="-122"/>
              </a:rPr>
              <a:t>本课结束</a:t>
            </a:r>
          </a:p>
        </p:txBody>
      </p:sp>
      <p:sp>
        <p:nvSpPr>
          <p:cNvPr id="258" name="矩形 257"/>
          <p:cNvSpPr/>
          <p:nvPr/>
        </p:nvSpPr>
        <p:spPr>
          <a:xfrm>
            <a:off x="3669971" y="4149080"/>
            <a:ext cx="6100024" cy="507831"/>
          </a:xfrm>
          <a:prstGeom prst="rect">
            <a:avLst/>
          </a:prstGeom>
          <a:ln>
            <a:noFill/>
          </a:ln>
        </p:spPr>
        <p:txBody>
          <a:bodyPr wrap="square">
            <a:spAutoFit/>
            <a:scene3d>
              <a:camera prst="orthographicFront"/>
              <a:lightRig rig="threePt" dir="t"/>
            </a:scene3d>
            <a:sp3d contourW="12700"/>
          </a:bodyPr>
          <a:lstStyle/>
          <a:p>
            <a:pPr lvl="0" defTabSz="1218565"/>
            <a:r>
              <a:rPr lang="zh-CN" altLang="en-US" sz="2400" b="1" dirty="0">
                <a:solidFill>
                  <a:prstClr val="white"/>
                </a:solidFill>
                <a:latin typeface="微软雅黑" pitchFamily="34" charset="-122"/>
                <a:ea typeface="微软雅黑" pitchFamily="34" charset="-122"/>
              </a:rPr>
              <a:t>更多精彩内容请登录：</a:t>
            </a:r>
            <a:r>
              <a:rPr lang="en-US" altLang="zh-CN" sz="2700" b="1" dirty="0" smtClean="0">
                <a:solidFill>
                  <a:prstClr val="white"/>
                </a:solidFill>
                <a:latin typeface="Times New Roman" panose="02020603050405020304" pitchFamily="18" charset="0"/>
                <a:ea typeface="微软雅黑" pitchFamily="34" charset="-122"/>
                <a:cs typeface="Times New Roman" panose="02020603050405020304" pitchFamily="18" charset="0"/>
              </a:rPr>
              <a:t>www.zghkt.cn</a:t>
            </a:r>
            <a:endParaRPr lang="zh-CN" altLang="en-US" sz="2700" b="1" dirty="0">
              <a:solidFill>
                <a:prstClr val="white"/>
              </a:solidFill>
              <a:latin typeface="Times New Roman" panose="02020603050405020304" pitchFamily="18" charset="0"/>
              <a:ea typeface="微软雅黑" pitchFamily="34" charset="-122"/>
              <a:cs typeface="Times New Roman" panose="02020603050405020304" pitchFamily="18" charset="0"/>
            </a:endParaRPr>
          </a:p>
        </p:txBody>
      </p:sp>
      <p:pic>
        <p:nvPicPr>
          <p:cNvPr id="62" name="Picture 2" descr="\\Rm-美编\本地磁盘（F）\1一帆融媒公司文件\企业文化相关资料\LOGO\023.jpg"/>
          <p:cNvPicPr>
            <a:picLocks noChangeAspect="1" noChangeArrowheads="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575098" y="6288"/>
            <a:ext cx="2608169" cy="1152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6907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9"/>
                                        </p:tgtEl>
                                        <p:attrNameLst>
                                          <p:attrName>style.visibility</p:attrName>
                                        </p:attrNameLst>
                                      </p:cBhvr>
                                      <p:to>
                                        <p:strVal val="visible"/>
                                      </p:to>
                                    </p:set>
                                    <p:animEffect transition="in" filter="wipe(left)">
                                      <p:cBhvr>
                                        <p:cTn id="7" dur="500"/>
                                        <p:tgtEl>
                                          <p:spTgt spid="199"/>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38"/>
                                        </p:tgtEl>
                                        <p:attrNameLst>
                                          <p:attrName>style.visibility</p:attrName>
                                        </p:attrNameLst>
                                      </p:cBhvr>
                                      <p:to>
                                        <p:strVal val="visible"/>
                                      </p:to>
                                    </p:set>
                                    <p:anim calcmode="lin" valueType="num">
                                      <p:cBhvr additive="base">
                                        <p:cTn id="11" dur="500" fill="hold"/>
                                        <p:tgtEl>
                                          <p:spTgt spid="238"/>
                                        </p:tgtEl>
                                        <p:attrNameLst>
                                          <p:attrName>ppt_x</p:attrName>
                                        </p:attrNameLst>
                                      </p:cBhvr>
                                      <p:tavLst>
                                        <p:tav tm="0">
                                          <p:val>
                                            <p:strVal val="0-#ppt_w/2"/>
                                          </p:val>
                                        </p:tav>
                                        <p:tav tm="100000">
                                          <p:val>
                                            <p:strVal val="#ppt_x"/>
                                          </p:val>
                                        </p:tav>
                                      </p:tavLst>
                                    </p:anim>
                                    <p:anim calcmode="lin" valueType="num">
                                      <p:cBhvr additive="base">
                                        <p:cTn id="12" dur="500" fill="hold"/>
                                        <p:tgtEl>
                                          <p:spTgt spid="23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03"/>
                                        </p:tgtEl>
                                        <p:attrNameLst>
                                          <p:attrName>style.visibility</p:attrName>
                                        </p:attrNameLst>
                                      </p:cBhvr>
                                      <p:to>
                                        <p:strVal val="visible"/>
                                      </p:to>
                                    </p:set>
                                    <p:anim calcmode="lin" valueType="num">
                                      <p:cBhvr additive="base">
                                        <p:cTn id="15" dur="500" fill="hold"/>
                                        <p:tgtEl>
                                          <p:spTgt spid="203"/>
                                        </p:tgtEl>
                                        <p:attrNameLst>
                                          <p:attrName>ppt_x</p:attrName>
                                        </p:attrNameLst>
                                      </p:cBhvr>
                                      <p:tavLst>
                                        <p:tav tm="0">
                                          <p:val>
                                            <p:strVal val="0-#ppt_w/2"/>
                                          </p:val>
                                        </p:tav>
                                        <p:tav tm="100000">
                                          <p:val>
                                            <p:strVal val="#ppt_x"/>
                                          </p:val>
                                        </p:tav>
                                      </p:tavLst>
                                    </p:anim>
                                    <p:anim calcmode="lin" valueType="num">
                                      <p:cBhvr additive="base">
                                        <p:cTn id="16" dur="500" fill="hold"/>
                                        <p:tgtEl>
                                          <p:spTgt spid="203"/>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2" fill="hold" grpId="0" nodeType="afterEffect">
                                  <p:stCondLst>
                                    <p:cond delay="0"/>
                                  </p:stCondLst>
                                  <p:childTnLst>
                                    <p:set>
                                      <p:cBhvr>
                                        <p:cTn id="19" dur="1" fill="hold">
                                          <p:stCondLst>
                                            <p:cond delay="0"/>
                                          </p:stCondLst>
                                        </p:cTn>
                                        <p:tgtEl>
                                          <p:spTgt spid="204"/>
                                        </p:tgtEl>
                                        <p:attrNameLst>
                                          <p:attrName>style.visibility</p:attrName>
                                        </p:attrNameLst>
                                      </p:cBhvr>
                                      <p:to>
                                        <p:strVal val="visible"/>
                                      </p:to>
                                    </p:set>
                                    <p:anim calcmode="lin" valueType="num">
                                      <p:cBhvr additive="base">
                                        <p:cTn id="20" dur="500" fill="hold"/>
                                        <p:tgtEl>
                                          <p:spTgt spid="204"/>
                                        </p:tgtEl>
                                        <p:attrNameLst>
                                          <p:attrName>ppt_x</p:attrName>
                                        </p:attrNameLst>
                                      </p:cBhvr>
                                      <p:tavLst>
                                        <p:tav tm="0">
                                          <p:val>
                                            <p:strVal val="1+#ppt_w/2"/>
                                          </p:val>
                                        </p:tav>
                                        <p:tav tm="100000">
                                          <p:val>
                                            <p:strVal val="#ppt_x"/>
                                          </p:val>
                                        </p:tav>
                                      </p:tavLst>
                                    </p:anim>
                                    <p:anim calcmode="lin" valueType="num">
                                      <p:cBhvr additive="base">
                                        <p:cTn id="21" dur="500" fill="hold"/>
                                        <p:tgtEl>
                                          <p:spTgt spid="204"/>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205"/>
                                        </p:tgtEl>
                                        <p:attrNameLst>
                                          <p:attrName>style.visibility</p:attrName>
                                        </p:attrNameLst>
                                      </p:cBhvr>
                                      <p:to>
                                        <p:strVal val="visible"/>
                                      </p:to>
                                    </p:set>
                                    <p:anim calcmode="lin" valueType="num">
                                      <p:cBhvr additive="base">
                                        <p:cTn id="24" dur="500" fill="hold"/>
                                        <p:tgtEl>
                                          <p:spTgt spid="205"/>
                                        </p:tgtEl>
                                        <p:attrNameLst>
                                          <p:attrName>ppt_x</p:attrName>
                                        </p:attrNameLst>
                                      </p:cBhvr>
                                      <p:tavLst>
                                        <p:tav tm="0">
                                          <p:val>
                                            <p:strVal val="1+#ppt_w/2"/>
                                          </p:val>
                                        </p:tav>
                                        <p:tav tm="100000">
                                          <p:val>
                                            <p:strVal val="#ppt_x"/>
                                          </p:val>
                                        </p:tav>
                                      </p:tavLst>
                                    </p:anim>
                                    <p:anim calcmode="lin" valueType="num">
                                      <p:cBhvr additive="base">
                                        <p:cTn id="25" dur="500" fill="hold"/>
                                        <p:tgtEl>
                                          <p:spTgt spid="205"/>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206"/>
                                        </p:tgtEl>
                                        <p:attrNameLst>
                                          <p:attrName>style.visibility</p:attrName>
                                        </p:attrNameLst>
                                      </p:cBhvr>
                                      <p:to>
                                        <p:strVal val="visible"/>
                                      </p:to>
                                    </p:set>
                                    <p:anim calcmode="lin" valueType="num">
                                      <p:cBhvr additive="base">
                                        <p:cTn id="28" dur="500" fill="hold"/>
                                        <p:tgtEl>
                                          <p:spTgt spid="206"/>
                                        </p:tgtEl>
                                        <p:attrNameLst>
                                          <p:attrName>ppt_x</p:attrName>
                                        </p:attrNameLst>
                                      </p:cBhvr>
                                      <p:tavLst>
                                        <p:tav tm="0">
                                          <p:val>
                                            <p:strVal val="1+#ppt_w/2"/>
                                          </p:val>
                                        </p:tav>
                                        <p:tav tm="100000">
                                          <p:val>
                                            <p:strVal val="#ppt_x"/>
                                          </p:val>
                                        </p:tav>
                                      </p:tavLst>
                                    </p:anim>
                                    <p:anim calcmode="lin" valueType="num">
                                      <p:cBhvr additive="base">
                                        <p:cTn id="29" dur="500" fill="hold"/>
                                        <p:tgtEl>
                                          <p:spTgt spid="206"/>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207"/>
                                        </p:tgtEl>
                                        <p:attrNameLst>
                                          <p:attrName>style.visibility</p:attrName>
                                        </p:attrNameLst>
                                      </p:cBhvr>
                                      <p:to>
                                        <p:strVal val="visible"/>
                                      </p:to>
                                    </p:set>
                                    <p:anim calcmode="lin" valueType="num">
                                      <p:cBhvr additive="base">
                                        <p:cTn id="32" dur="500" fill="hold"/>
                                        <p:tgtEl>
                                          <p:spTgt spid="207"/>
                                        </p:tgtEl>
                                        <p:attrNameLst>
                                          <p:attrName>ppt_x</p:attrName>
                                        </p:attrNameLst>
                                      </p:cBhvr>
                                      <p:tavLst>
                                        <p:tav tm="0">
                                          <p:val>
                                            <p:strVal val="1+#ppt_w/2"/>
                                          </p:val>
                                        </p:tav>
                                        <p:tav tm="100000">
                                          <p:val>
                                            <p:strVal val="#ppt_x"/>
                                          </p:val>
                                        </p:tav>
                                      </p:tavLst>
                                    </p:anim>
                                    <p:anim calcmode="lin" valueType="num">
                                      <p:cBhvr additive="base">
                                        <p:cTn id="33" dur="500" fill="hold"/>
                                        <p:tgtEl>
                                          <p:spTgt spid="207"/>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208"/>
                                        </p:tgtEl>
                                        <p:attrNameLst>
                                          <p:attrName>style.visibility</p:attrName>
                                        </p:attrNameLst>
                                      </p:cBhvr>
                                      <p:to>
                                        <p:strVal val="visible"/>
                                      </p:to>
                                    </p:set>
                                    <p:anim calcmode="lin" valueType="num">
                                      <p:cBhvr additive="base">
                                        <p:cTn id="36" dur="500" fill="hold"/>
                                        <p:tgtEl>
                                          <p:spTgt spid="208"/>
                                        </p:tgtEl>
                                        <p:attrNameLst>
                                          <p:attrName>ppt_x</p:attrName>
                                        </p:attrNameLst>
                                      </p:cBhvr>
                                      <p:tavLst>
                                        <p:tav tm="0">
                                          <p:val>
                                            <p:strVal val="1+#ppt_w/2"/>
                                          </p:val>
                                        </p:tav>
                                        <p:tav tm="100000">
                                          <p:val>
                                            <p:strVal val="#ppt_x"/>
                                          </p:val>
                                        </p:tav>
                                      </p:tavLst>
                                    </p:anim>
                                    <p:anim calcmode="lin" valueType="num">
                                      <p:cBhvr additive="base">
                                        <p:cTn id="37" dur="500" fill="hold"/>
                                        <p:tgtEl>
                                          <p:spTgt spid="208"/>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209"/>
                                        </p:tgtEl>
                                        <p:attrNameLst>
                                          <p:attrName>style.visibility</p:attrName>
                                        </p:attrNameLst>
                                      </p:cBhvr>
                                      <p:to>
                                        <p:strVal val="visible"/>
                                      </p:to>
                                    </p:set>
                                    <p:anim calcmode="lin" valueType="num">
                                      <p:cBhvr additive="base">
                                        <p:cTn id="40" dur="500" fill="hold"/>
                                        <p:tgtEl>
                                          <p:spTgt spid="209"/>
                                        </p:tgtEl>
                                        <p:attrNameLst>
                                          <p:attrName>ppt_x</p:attrName>
                                        </p:attrNameLst>
                                      </p:cBhvr>
                                      <p:tavLst>
                                        <p:tav tm="0">
                                          <p:val>
                                            <p:strVal val="1+#ppt_w/2"/>
                                          </p:val>
                                        </p:tav>
                                        <p:tav tm="100000">
                                          <p:val>
                                            <p:strVal val="#ppt_x"/>
                                          </p:val>
                                        </p:tav>
                                      </p:tavLst>
                                    </p:anim>
                                    <p:anim calcmode="lin" valueType="num">
                                      <p:cBhvr additive="base">
                                        <p:cTn id="41" dur="500" fill="hold"/>
                                        <p:tgtEl>
                                          <p:spTgt spid="209"/>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210"/>
                                        </p:tgtEl>
                                        <p:attrNameLst>
                                          <p:attrName>style.visibility</p:attrName>
                                        </p:attrNameLst>
                                      </p:cBhvr>
                                      <p:to>
                                        <p:strVal val="visible"/>
                                      </p:to>
                                    </p:set>
                                    <p:anim calcmode="lin" valueType="num">
                                      <p:cBhvr additive="base">
                                        <p:cTn id="44" dur="500" fill="hold"/>
                                        <p:tgtEl>
                                          <p:spTgt spid="210"/>
                                        </p:tgtEl>
                                        <p:attrNameLst>
                                          <p:attrName>ppt_x</p:attrName>
                                        </p:attrNameLst>
                                      </p:cBhvr>
                                      <p:tavLst>
                                        <p:tav tm="0">
                                          <p:val>
                                            <p:strVal val="1+#ppt_w/2"/>
                                          </p:val>
                                        </p:tav>
                                        <p:tav tm="100000">
                                          <p:val>
                                            <p:strVal val="#ppt_x"/>
                                          </p:val>
                                        </p:tav>
                                      </p:tavLst>
                                    </p:anim>
                                    <p:anim calcmode="lin" valueType="num">
                                      <p:cBhvr additive="base">
                                        <p:cTn id="45" dur="500" fill="hold"/>
                                        <p:tgtEl>
                                          <p:spTgt spid="210"/>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211"/>
                                        </p:tgtEl>
                                        <p:attrNameLst>
                                          <p:attrName>style.visibility</p:attrName>
                                        </p:attrNameLst>
                                      </p:cBhvr>
                                      <p:to>
                                        <p:strVal val="visible"/>
                                      </p:to>
                                    </p:set>
                                    <p:anim calcmode="lin" valueType="num">
                                      <p:cBhvr additive="base">
                                        <p:cTn id="48" dur="500" fill="hold"/>
                                        <p:tgtEl>
                                          <p:spTgt spid="211"/>
                                        </p:tgtEl>
                                        <p:attrNameLst>
                                          <p:attrName>ppt_x</p:attrName>
                                        </p:attrNameLst>
                                      </p:cBhvr>
                                      <p:tavLst>
                                        <p:tav tm="0">
                                          <p:val>
                                            <p:strVal val="1+#ppt_w/2"/>
                                          </p:val>
                                        </p:tav>
                                        <p:tav tm="100000">
                                          <p:val>
                                            <p:strVal val="#ppt_x"/>
                                          </p:val>
                                        </p:tav>
                                      </p:tavLst>
                                    </p:anim>
                                    <p:anim calcmode="lin" valueType="num">
                                      <p:cBhvr additive="base">
                                        <p:cTn id="49" dur="500" fill="hold"/>
                                        <p:tgtEl>
                                          <p:spTgt spid="211"/>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212"/>
                                        </p:tgtEl>
                                        <p:attrNameLst>
                                          <p:attrName>style.visibility</p:attrName>
                                        </p:attrNameLst>
                                      </p:cBhvr>
                                      <p:to>
                                        <p:strVal val="visible"/>
                                      </p:to>
                                    </p:set>
                                    <p:anim calcmode="lin" valueType="num">
                                      <p:cBhvr additive="base">
                                        <p:cTn id="52" dur="500" fill="hold"/>
                                        <p:tgtEl>
                                          <p:spTgt spid="212"/>
                                        </p:tgtEl>
                                        <p:attrNameLst>
                                          <p:attrName>ppt_x</p:attrName>
                                        </p:attrNameLst>
                                      </p:cBhvr>
                                      <p:tavLst>
                                        <p:tav tm="0">
                                          <p:val>
                                            <p:strVal val="1+#ppt_w/2"/>
                                          </p:val>
                                        </p:tav>
                                        <p:tav tm="100000">
                                          <p:val>
                                            <p:strVal val="#ppt_x"/>
                                          </p:val>
                                        </p:tav>
                                      </p:tavLst>
                                    </p:anim>
                                    <p:anim calcmode="lin" valueType="num">
                                      <p:cBhvr additive="base">
                                        <p:cTn id="53" dur="500" fill="hold"/>
                                        <p:tgtEl>
                                          <p:spTgt spid="212"/>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213"/>
                                        </p:tgtEl>
                                        <p:attrNameLst>
                                          <p:attrName>style.visibility</p:attrName>
                                        </p:attrNameLst>
                                      </p:cBhvr>
                                      <p:to>
                                        <p:strVal val="visible"/>
                                      </p:to>
                                    </p:set>
                                    <p:anim calcmode="lin" valueType="num">
                                      <p:cBhvr additive="base">
                                        <p:cTn id="56" dur="500" fill="hold"/>
                                        <p:tgtEl>
                                          <p:spTgt spid="213"/>
                                        </p:tgtEl>
                                        <p:attrNameLst>
                                          <p:attrName>ppt_x</p:attrName>
                                        </p:attrNameLst>
                                      </p:cBhvr>
                                      <p:tavLst>
                                        <p:tav tm="0">
                                          <p:val>
                                            <p:strVal val="1+#ppt_w/2"/>
                                          </p:val>
                                        </p:tav>
                                        <p:tav tm="100000">
                                          <p:val>
                                            <p:strVal val="#ppt_x"/>
                                          </p:val>
                                        </p:tav>
                                      </p:tavLst>
                                    </p:anim>
                                    <p:anim calcmode="lin" valueType="num">
                                      <p:cBhvr additive="base">
                                        <p:cTn id="57" dur="500" fill="hold"/>
                                        <p:tgtEl>
                                          <p:spTgt spid="213"/>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214"/>
                                        </p:tgtEl>
                                        <p:attrNameLst>
                                          <p:attrName>style.visibility</p:attrName>
                                        </p:attrNameLst>
                                      </p:cBhvr>
                                      <p:to>
                                        <p:strVal val="visible"/>
                                      </p:to>
                                    </p:set>
                                    <p:anim calcmode="lin" valueType="num">
                                      <p:cBhvr additive="base">
                                        <p:cTn id="60" dur="500" fill="hold"/>
                                        <p:tgtEl>
                                          <p:spTgt spid="214"/>
                                        </p:tgtEl>
                                        <p:attrNameLst>
                                          <p:attrName>ppt_x</p:attrName>
                                        </p:attrNameLst>
                                      </p:cBhvr>
                                      <p:tavLst>
                                        <p:tav tm="0">
                                          <p:val>
                                            <p:strVal val="1+#ppt_w/2"/>
                                          </p:val>
                                        </p:tav>
                                        <p:tav tm="100000">
                                          <p:val>
                                            <p:strVal val="#ppt_x"/>
                                          </p:val>
                                        </p:tav>
                                      </p:tavLst>
                                    </p:anim>
                                    <p:anim calcmode="lin" valueType="num">
                                      <p:cBhvr additive="base">
                                        <p:cTn id="61" dur="500" fill="hold"/>
                                        <p:tgtEl>
                                          <p:spTgt spid="214"/>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215"/>
                                        </p:tgtEl>
                                        <p:attrNameLst>
                                          <p:attrName>style.visibility</p:attrName>
                                        </p:attrNameLst>
                                      </p:cBhvr>
                                      <p:to>
                                        <p:strVal val="visible"/>
                                      </p:to>
                                    </p:set>
                                    <p:anim calcmode="lin" valueType="num">
                                      <p:cBhvr additive="base">
                                        <p:cTn id="64" dur="500" fill="hold"/>
                                        <p:tgtEl>
                                          <p:spTgt spid="215"/>
                                        </p:tgtEl>
                                        <p:attrNameLst>
                                          <p:attrName>ppt_x</p:attrName>
                                        </p:attrNameLst>
                                      </p:cBhvr>
                                      <p:tavLst>
                                        <p:tav tm="0">
                                          <p:val>
                                            <p:strVal val="1+#ppt_w/2"/>
                                          </p:val>
                                        </p:tav>
                                        <p:tav tm="100000">
                                          <p:val>
                                            <p:strVal val="#ppt_x"/>
                                          </p:val>
                                        </p:tav>
                                      </p:tavLst>
                                    </p:anim>
                                    <p:anim calcmode="lin" valueType="num">
                                      <p:cBhvr additive="base">
                                        <p:cTn id="65" dur="500" fill="hold"/>
                                        <p:tgtEl>
                                          <p:spTgt spid="215"/>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216"/>
                                        </p:tgtEl>
                                        <p:attrNameLst>
                                          <p:attrName>style.visibility</p:attrName>
                                        </p:attrNameLst>
                                      </p:cBhvr>
                                      <p:to>
                                        <p:strVal val="visible"/>
                                      </p:to>
                                    </p:set>
                                    <p:anim calcmode="lin" valueType="num">
                                      <p:cBhvr additive="base">
                                        <p:cTn id="68" dur="500" fill="hold"/>
                                        <p:tgtEl>
                                          <p:spTgt spid="216"/>
                                        </p:tgtEl>
                                        <p:attrNameLst>
                                          <p:attrName>ppt_x</p:attrName>
                                        </p:attrNameLst>
                                      </p:cBhvr>
                                      <p:tavLst>
                                        <p:tav tm="0">
                                          <p:val>
                                            <p:strVal val="1+#ppt_w/2"/>
                                          </p:val>
                                        </p:tav>
                                        <p:tav tm="100000">
                                          <p:val>
                                            <p:strVal val="#ppt_x"/>
                                          </p:val>
                                        </p:tav>
                                      </p:tavLst>
                                    </p:anim>
                                    <p:anim calcmode="lin" valueType="num">
                                      <p:cBhvr additive="base">
                                        <p:cTn id="69" dur="500" fill="hold"/>
                                        <p:tgtEl>
                                          <p:spTgt spid="216"/>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217"/>
                                        </p:tgtEl>
                                        <p:attrNameLst>
                                          <p:attrName>style.visibility</p:attrName>
                                        </p:attrNameLst>
                                      </p:cBhvr>
                                      <p:to>
                                        <p:strVal val="visible"/>
                                      </p:to>
                                    </p:set>
                                    <p:anim calcmode="lin" valueType="num">
                                      <p:cBhvr additive="base">
                                        <p:cTn id="72" dur="500" fill="hold"/>
                                        <p:tgtEl>
                                          <p:spTgt spid="217"/>
                                        </p:tgtEl>
                                        <p:attrNameLst>
                                          <p:attrName>ppt_x</p:attrName>
                                        </p:attrNameLst>
                                      </p:cBhvr>
                                      <p:tavLst>
                                        <p:tav tm="0">
                                          <p:val>
                                            <p:strVal val="1+#ppt_w/2"/>
                                          </p:val>
                                        </p:tav>
                                        <p:tav tm="100000">
                                          <p:val>
                                            <p:strVal val="#ppt_x"/>
                                          </p:val>
                                        </p:tav>
                                      </p:tavLst>
                                    </p:anim>
                                    <p:anim calcmode="lin" valueType="num">
                                      <p:cBhvr additive="base">
                                        <p:cTn id="73" dur="500" fill="hold"/>
                                        <p:tgtEl>
                                          <p:spTgt spid="217"/>
                                        </p:tgtEl>
                                        <p:attrNameLst>
                                          <p:attrName>ppt_y</p:attrName>
                                        </p:attrNameLst>
                                      </p:cBhvr>
                                      <p:tavLst>
                                        <p:tav tm="0">
                                          <p:val>
                                            <p:strVal val="#ppt_y"/>
                                          </p:val>
                                        </p:tav>
                                        <p:tav tm="100000">
                                          <p:val>
                                            <p:strVal val="#ppt_y"/>
                                          </p:val>
                                        </p:tav>
                                      </p:tavLst>
                                    </p:anim>
                                  </p:childTnLst>
                                </p:cTn>
                              </p:par>
                              <p:par>
                                <p:cTn id="74" presetID="2" presetClass="entr" presetSubtype="2" fill="hold" grpId="0" nodeType="withEffect">
                                  <p:stCondLst>
                                    <p:cond delay="0"/>
                                  </p:stCondLst>
                                  <p:childTnLst>
                                    <p:set>
                                      <p:cBhvr>
                                        <p:cTn id="75" dur="1" fill="hold">
                                          <p:stCondLst>
                                            <p:cond delay="0"/>
                                          </p:stCondLst>
                                        </p:cTn>
                                        <p:tgtEl>
                                          <p:spTgt spid="218"/>
                                        </p:tgtEl>
                                        <p:attrNameLst>
                                          <p:attrName>style.visibility</p:attrName>
                                        </p:attrNameLst>
                                      </p:cBhvr>
                                      <p:to>
                                        <p:strVal val="visible"/>
                                      </p:to>
                                    </p:set>
                                    <p:anim calcmode="lin" valueType="num">
                                      <p:cBhvr additive="base">
                                        <p:cTn id="76" dur="500" fill="hold"/>
                                        <p:tgtEl>
                                          <p:spTgt spid="218"/>
                                        </p:tgtEl>
                                        <p:attrNameLst>
                                          <p:attrName>ppt_x</p:attrName>
                                        </p:attrNameLst>
                                      </p:cBhvr>
                                      <p:tavLst>
                                        <p:tav tm="0">
                                          <p:val>
                                            <p:strVal val="1+#ppt_w/2"/>
                                          </p:val>
                                        </p:tav>
                                        <p:tav tm="100000">
                                          <p:val>
                                            <p:strVal val="#ppt_x"/>
                                          </p:val>
                                        </p:tav>
                                      </p:tavLst>
                                    </p:anim>
                                    <p:anim calcmode="lin" valueType="num">
                                      <p:cBhvr additive="base">
                                        <p:cTn id="77" dur="500" fill="hold"/>
                                        <p:tgtEl>
                                          <p:spTgt spid="218"/>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0"/>
                                  </p:stCondLst>
                                  <p:childTnLst>
                                    <p:set>
                                      <p:cBhvr>
                                        <p:cTn id="79" dur="1" fill="hold">
                                          <p:stCondLst>
                                            <p:cond delay="0"/>
                                          </p:stCondLst>
                                        </p:cTn>
                                        <p:tgtEl>
                                          <p:spTgt spid="219"/>
                                        </p:tgtEl>
                                        <p:attrNameLst>
                                          <p:attrName>style.visibility</p:attrName>
                                        </p:attrNameLst>
                                      </p:cBhvr>
                                      <p:to>
                                        <p:strVal val="visible"/>
                                      </p:to>
                                    </p:set>
                                    <p:anim calcmode="lin" valueType="num">
                                      <p:cBhvr additive="base">
                                        <p:cTn id="80" dur="500" fill="hold"/>
                                        <p:tgtEl>
                                          <p:spTgt spid="219"/>
                                        </p:tgtEl>
                                        <p:attrNameLst>
                                          <p:attrName>ppt_x</p:attrName>
                                        </p:attrNameLst>
                                      </p:cBhvr>
                                      <p:tavLst>
                                        <p:tav tm="0">
                                          <p:val>
                                            <p:strVal val="1+#ppt_w/2"/>
                                          </p:val>
                                        </p:tav>
                                        <p:tav tm="100000">
                                          <p:val>
                                            <p:strVal val="#ppt_x"/>
                                          </p:val>
                                        </p:tav>
                                      </p:tavLst>
                                    </p:anim>
                                    <p:anim calcmode="lin" valueType="num">
                                      <p:cBhvr additive="base">
                                        <p:cTn id="81" dur="500" fill="hold"/>
                                        <p:tgtEl>
                                          <p:spTgt spid="219"/>
                                        </p:tgtEl>
                                        <p:attrNameLst>
                                          <p:attrName>ppt_y</p:attrName>
                                        </p:attrNameLst>
                                      </p:cBhvr>
                                      <p:tavLst>
                                        <p:tav tm="0">
                                          <p:val>
                                            <p:strVal val="#ppt_y"/>
                                          </p:val>
                                        </p:tav>
                                        <p:tav tm="100000">
                                          <p:val>
                                            <p:strVal val="#ppt_y"/>
                                          </p:val>
                                        </p:tav>
                                      </p:tavLst>
                                    </p:anim>
                                  </p:childTnLst>
                                </p:cTn>
                              </p:par>
                              <p:par>
                                <p:cTn id="82" presetID="2" presetClass="entr" presetSubtype="2" fill="hold" grpId="0" nodeType="withEffect">
                                  <p:stCondLst>
                                    <p:cond delay="0"/>
                                  </p:stCondLst>
                                  <p:childTnLst>
                                    <p:set>
                                      <p:cBhvr>
                                        <p:cTn id="83" dur="1" fill="hold">
                                          <p:stCondLst>
                                            <p:cond delay="0"/>
                                          </p:stCondLst>
                                        </p:cTn>
                                        <p:tgtEl>
                                          <p:spTgt spid="220"/>
                                        </p:tgtEl>
                                        <p:attrNameLst>
                                          <p:attrName>style.visibility</p:attrName>
                                        </p:attrNameLst>
                                      </p:cBhvr>
                                      <p:to>
                                        <p:strVal val="visible"/>
                                      </p:to>
                                    </p:set>
                                    <p:anim calcmode="lin" valueType="num">
                                      <p:cBhvr additive="base">
                                        <p:cTn id="84" dur="500" fill="hold"/>
                                        <p:tgtEl>
                                          <p:spTgt spid="220"/>
                                        </p:tgtEl>
                                        <p:attrNameLst>
                                          <p:attrName>ppt_x</p:attrName>
                                        </p:attrNameLst>
                                      </p:cBhvr>
                                      <p:tavLst>
                                        <p:tav tm="0">
                                          <p:val>
                                            <p:strVal val="1+#ppt_w/2"/>
                                          </p:val>
                                        </p:tav>
                                        <p:tav tm="100000">
                                          <p:val>
                                            <p:strVal val="#ppt_x"/>
                                          </p:val>
                                        </p:tav>
                                      </p:tavLst>
                                    </p:anim>
                                    <p:anim calcmode="lin" valueType="num">
                                      <p:cBhvr additive="base">
                                        <p:cTn id="85" dur="500" fill="hold"/>
                                        <p:tgtEl>
                                          <p:spTgt spid="220"/>
                                        </p:tgtEl>
                                        <p:attrNameLst>
                                          <p:attrName>ppt_y</p:attrName>
                                        </p:attrNameLst>
                                      </p:cBhvr>
                                      <p:tavLst>
                                        <p:tav tm="0">
                                          <p:val>
                                            <p:strVal val="#ppt_y"/>
                                          </p:val>
                                        </p:tav>
                                        <p:tav tm="100000">
                                          <p:val>
                                            <p:strVal val="#ppt_y"/>
                                          </p:val>
                                        </p:tav>
                                      </p:tavLst>
                                    </p:anim>
                                  </p:childTnLst>
                                </p:cTn>
                              </p:par>
                              <p:par>
                                <p:cTn id="86" presetID="2" presetClass="entr" presetSubtype="2" fill="hold" grpId="0" nodeType="withEffect">
                                  <p:stCondLst>
                                    <p:cond delay="0"/>
                                  </p:stCondLst>
                                  <p:childTnLst>
                                    <p:set>
                                      <p:cBhvr>
                                        <p:cTn id="87" dur="1" fill="hold">
                                          <p:stCondLst>
                                            <p:cond delay="0"/>
                                          </p:stCondLst>
                                        </p:cTn>
                                        <p:tgtEl>
                                          <p:spTgt spid="221"/>
                                        </p:tgtEl>
                                        <p:attrNameLst>
                                          <p:attrName>style.visibility</p:attrName>
                                        </p:attrNameLst>
                                      </p:cBhvr>
                                      <p:to>
                                        <p:strVal val="visible"/>
                                      </p:to>
                                    </p:set>
                                    <p:anim calcmode="lin" valueType="num">
                                      <p:cBhvr additive="base">
                                        <p:cTn id="88" dur="500" fill="hold"/>
                                        <p:tgtEl>
                                          <p:spTgt spid="221"/>
                                        </p:tgtEl>
                                        <p:attrNameLst>
                                          <p:attrName>ppt_x</p:attrName>
                                        </p:attrNameLst>
                                      </p:cBhvr>
                                      <p:tavLst>
                                        <p:tav tm="0">
                                          <p:val>
                                            <p:strVal val="1+#ppt_w/2"/>
                                          </p:val>
                                        </p:tav>
                                        <p:tav tm="100000">
                                          <p:val>
                                            <p:strVal val="#ppt_x"/>
                                          </p:val>
                                        </p:tav>
                                      </p:tavLst>
                                    </p:anim>
                                    <p:anim calcmode="lin" valueType="num">
                                      <p:cBhvr additive="base">
                                        <p:cTn id="89" dur="500" fill="hold"/>
                                        <p:tgtEl>
                                          <p:spTgt spid="221"/>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stCondLst>
                                    <p:cond delay="0"/>
                                  </p:stCondLst>
                                  <p:childTnLst>
                                    <p:set>
                                      <p:cBhvr>
                                        <p:cTn id="91" dur="1" fill="hold">
                                          <p:stCondLst>
                                            <p:cond delay="0"/>
                                          </p:stCondLst>
                                        </p:cTn>
                                        <p:tgtEl>
                                          <p:spTgt spid="222"/>
                                        </p:tgtEl>
                                        <p:attrNameLst>
                                          <p:attrName>style.visibility</p:attrName>
                                        </p:attrNameLst>
                                      </p:cBhvr>
                                      <p:to>
                                        <p:strVal val="visible"/>
                                      </p:to>
                                    </p:set>
                                    <p:anim calcmode="lin" valueType="num">
                                      <p:cBhvr additive="base">
                                        <p:cTn id="92" dur="500" fill="hold"/>
                                        <p:tgtEl>
                                          <p:spTgt spid="222"/>
                                        </p:tgtEl>
                                        <p:attrNameLst>
                                          <p:attrName>ppt_x</p:attrName>
                                        </p:attrNameLst>
                                      </p:cBhvr>
                                      <p:tavLst>
                                        <p:tav tm="0">
                                          <p:val>
                                            <p:strVal val="1+#ppt_w/2"/>
                                          </p:val>
                                        </p:tav>
                                        <p:tav tm="100000">
                                          <p:val>
                                            <p:strVal val="#ppt_x"/>
                                          </p:val>
                                        </p:tav>
                                      </p:tavLst>
                                    </p:anim>
                                    <p:anim calcmode="lin" valueType="num">
                                      <p:cBhvr additive="base">
                                        <p:cTn id="93" dur="500" fill="hold"/>
                                        <p:tgtEl>
                                          <p:spTgt spid="222"/>
                                        </p:tgtEl>
                                        <p:attrNameLst>
                                          <p:attrName>ppt_y</p:attrName>
                                        </p:attrNameLst>
                                      </p:cBhvr>
                                      <p:tavLst>
                                        <p:tav tm="0">
                                          <p:val>
                                            <p:strVal val="#ppt_y"/>
                                          </p:val>
                                        </p:tav>
                                        <p:tav tm="100000">
                                          <p:val>
                                            <p:strVal val="#ppt_y"/>
                                          </p:val>
                                        </p:tav>
                                      </p:tavLst>
                                    </p:anim>
                                  </p:childTnLst>
                                </p:cTn>
                              </p:par>
                              <p:par>
                                <p:cTn id="94" presetID="2" presetClass="entr" presetSubtype="2" fill="hold" grpId="0" nodeType="withEffect">
                                  <p:stCondLst>
                                    <p:cond delay="0"/>
                                  </p:stCondLst>
                                  <p:childTnLst>
                                    <p:set>
                                      <p:cBhvr>
                                        <p:cTn id="95" dur="1" fill="hold">
                                          <p:stCondLst>
                                            <p:cond delay="0"/>
                                          </p:stCondLst>
                                        </p:cTn>
                                        <p:tgtEl>
                                          <p:spTgt spid="223"/>
                                        </p:tgtEl>
                                        <p:attrNameLst>
                                          <p:attrName>style.visibility</p:attrName>
                                        </p:attrNameLst>
                                      </p:cBhvr>
                                      <p:to>
                                        <p:strVal val="visible"/>
                                      </p:to>
                                    </p:set>
                                    <p:anim calcmode="lin" valueType="num">
                                      <p:cBhvr additive="base">
                                        <p:cTn id="96" dur="500" fill="hold"/>
                                        <p:tgtEl>
                                          <p:spTgt spid="223"/>
                                        </p:tgtEl>
                                        <p:attrNameLst>
                                          <p:attrName>ppt_x</p:attrName>
                                        </p:attrNameLst>
                                      </p:cBhvr>
                                      <p:tavLst>
                                        <p:tav tm="0">
                                          <p:val>
                                            <p:strVal val="1+#ppt_w/2"/>
                                          </p:val>
                                        </p:tav>
                                        <p:tav tm="100000">
                                          <p:val>
                                            <p:strVal val="#ppt_x"/>
                                          </p:val>
                                        </p:tav>
                                      </p:tavLst>
                                    </p:anim>
                                    <p:anim calcmode="lin" valueType="num">
                                      <p:cBhvr additive="base">
                                        <p:cTn id="97" dur="500" fill="hold"/>
                                        <p:tgtEl>
                                          <p:spTgt spid="223"/>
                                        </p:tgtEl>
                                        <p:attrNameLst>
                                          <p:attrName>ppt_y</p:attrName>
                                        </p:attrNameLst>
                                      </p:cBhvr>
                                      <p:tavLst>
                                        <p:tav tm="0">
                                          <p:val>
                                            <p:strVal val="#ppt_y"/>
                                          </p:val>
                                        </p:tav>
                                        <p:tav tm="100000">
                                          <p:val>
                                            <p:strVal val="#ppt_y"/>
                                          </p:val>
                                        </p:tav>
                                      </p:tavLst>
                                    </p:anim>
                                  </p:childTnLst>
                                </p:cTn>
                              </p:par>
                              <p:par>
                                <p:cTn id="98" presetID="2" presetClass="entr" presetSubtype="2" fill="hold" grpId="0" nodeType="withEffect">
                                  <p:stCondLst>
                                    <p:cond delay="0"/>
                                  </p:stCondLst>
                                  <p:childTnLst>
                                    <p:set>
                                      <p:cBhvr>
                                        <p:cTn id="99" dur="1" fill="hold">
                                          <p:stCondLst>
                                            <p:cond delay="0"/>
                                          </p:stCondLst>
                                        </p:cTn>
                                        <p:tgtEl>
                                          <p:spTgt spid="224"/>
                                        </p:tgtEl>
                                        <p:attrNameLst>
                                          <p:attrName>style.visibility</p:attrName>
                                        </p:attrNameLst>
                                      </p:cBhvr>
                                      <p:to>
                                        <p:strVal val="visible"/>
                                      </p:to>
                                    </p:set>
                                    <p:anim calcmode="lin" valueType="num">
                                      <p:cBhvr additive="base">
                                        <p:cTn id="100" dur="500" fill="hold"/>
                                        <p:tgtEl>
                                          <p:spTgt spid="224"/>
                                        </p:tgtEl>
                                        <p:attrNameLst>
                                          <p:attrName>ppt_x</p:attrName>
                                        </p:attrNameLst>
                                      </p:cBhvr>
                                      <p:tavLst>
                                        <p:tav tm="0">
                                          <p:val>
                                            <p:strVal val="1+#ppt_w/2"/>
                                          </p:val>
                                        </p:tav>
                                        <p:tav tm="100000">
                                          <p:val>
                                            <p:strVal val="#ppt_x"/>
                                          </p:val>
                                        </p:tav>
                                      </p:tavLst>
                                    </p:anim>
                                    <p:anim calcmode="lin" valueType="num">
                                      <p:cBhvr additive="base">
                                        <p:cTn id="101" dur="500" fill="hold"/>
                                        <p:tgtEl>
                                          <p:spTgt spid="224"/>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0"/>
                                  </p:stCondLst>
                                  <p:childTnLst>
                                    <p:set>
                                      <p:cBhvr>
                                        <p:cTn id="103" dur="1" fill="hold">
                                          <p:stCondLst>
                                            <p:cond delay="0"/>
                                          </p:stCondLst>
                                        </p:cTn>
                                        <p:tgtEl>
                                          <p:spTgt spid="225"/>
                                        </p:tgtEl>
                                        <p:attrNameLst>
                                          <p:attrName>style.visibility</p:attrName>
                                        </p:attrNameLst>
                                      </p:cBhvr>
                                      <p:to>
                                        <p:strVal val="visible"/>
                                      </p:to>
                                    </p:set>
                                    <p:anim calcmode="lin" valueType="num">
                                      <p:cBhvr additive="base">
                                        <p:cTn id="104" dur="500" fill="hold"/>
                                        <p:tgtEl>
                                          <p:spTgt spid="225"/>
                                        </p:tgtEl>
                                        <p:attrNameLst>
                                          <p:attrName>ppt_x</p:attrName>
                                        </p:attrNameLst>
                                      </p:cBhvr>
                                      <p:tavLst>
                                        <p:tav tm="0">
                                          <p:val>
                                            <p:strVal val="1+#ppt_w/2"/>
                                          </p:val>
                                        </p:tav>
                                        <p:tav tm="100000">
                                          <p:val>
                                            <p:strVal val="#ppt_x"/>
                                          </p:val>
                                        </p:tav>
                                      </p:tavLst>
                                    </p:anim>
                                    <p:anim calcmode="lin" valueType="num">
                                      <p:cBhvr additive="base">
                                        <p:cTn id="105" dur="500" fill="hold"/>
                                        <p:tgtEl>
                                          <p:spTgt spid="225"/>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0"/>
                                  </p:stCondLst>
                                  <p:childTnLst>
                                    <p:set>
                                      <p:cBhvr>
                                        <p:cTn id="107" dur="1" fill="hold">
                                          <p:stCondLst>
                                            <p:cond delay="0"/>
                                          </p:stCondLst>
                                        </p:cTn>
                                        <p:tgtEl>
                                          <p:spTgt spid="226"/>
                                        </p:tgtEl>
                                        <p:attrNameLst>
                                          <p:attrName>style.visibility</p:attrName>
                                        </p:attrNameLst>
                                      </p:cBhvr>
                                      <p:to>
                                        <p:strVal val="visible"/>
                                      </p:to>
                                    </p:set>
                                    <p:anim calcmode="lin" valueType="num">
                                      <p:cBhvr additive="base">
                                        <p:cTn id="108" dur="500" fill="hold"/>
                                        <p:tgtEl>
                                          <p:spTgt spid="226"/>
                                        </p:tgtEl>
                                        <p:attrNameLst>
                                          <p:attrName>ppt_x</p:attrName>
                                        </p:attrNameLst>
                                      </p:cBhvr>
                                      <p:tavLst>
                                        <p:tav tm="0">
                                          <p:val>
                                            <p:strVal val="1+#ppt_w/2"/>
                                          </p:val>
                                        </p:tav>
                                        <p:tav tm="100000">
                                          <p:val>
                                            <p:strVal val="#ppt_x"/>
                                          </p:val>
                                        </p:tav>
                                      </p:tavLst>
                                    </p:anim>
                                    <p:anim calcmode="lin" valueType="num">
                                      <p:cBhvr additive="base">
                                        <p:cTn id="109" dur="500" fill="hold"/>
                                        <p:tgtEl>
                                          <p:spTgt spid="226"/>
                                        </p:tgtEl>
                                        <p:attrNameLst>
                                          <p:attrName>ppt_y</p:attrName>
                                        </p:attrNameLst>
                                      </p:cBhvr>
                                      <p:tavLst>
                                        <p:tav tm="0">
                                          <p:val>
                                            <p:strVal val="#ppt_y"/>
                                          </p:val>
                                        </p:tav>
                                        <p:tav tm="100000">
                                          <p:val>
                                            <p:strVal val="#ppt_y"/>
                                          </p:val>
                                        </p:tav>
                                      </p:tavLst>
                                    </p:anim>
                                  </p:childTnLst>
                                </p:cTn>
                              </p:par>
                              <p:par>
                                <p:cTn id="110" presetID="2" presetClass="entr" presetSubtype="2" fill="hold" grpId="0" nodeType="withEffect">
                                  <p:stCondLst>
                                    <p:cond delay="0"/>
                                  </p:stCondLst>
                                  <p:childTnLst>
                                    <p:set>
                                      <p:cBhvr>
                                        <p:cTn id="111" dur="1" fill="hold">
                                          <p:stCondLst>
                                            <p:cond delay="0"/>
                                          </p:stCondLst>
                                        </p:cTn>
                                        <p:tgtEl>
                                          <p:spTgt spid="227"/>
                                        </p:tgtEl>
                                        <p:attrNameLst>
                                          <p:attrName>style.visibility</p:attrName>
                                        </p:attrNameLst>
                                      </p:cBhvr>
                                      <p:to>
                                        <p:strVal val="visible"/>
                                      </p:to>
                                    </p:set>
                                    <p:anim calcmode="lin" valueType="num">
                                      <p:cBhvr additive="base">
                                        <p:cTn id="112" dur="500" fill="hold"/>
                                        <p:tgtEl>
                                          <p:spTgt spid="227"/>
                                        </p:tgtEl>
                                        <p:attrNameLst>
                                          <p:attrName>ppt_x</p:attrName>
                                        </p:attrNameLst>
                                      </p:cBhvr>
                                      <p:tavLst>
                                        <p:tav tm="0">
                                          <p:val>
                                            <p:strVal val="1+#ppt_w/2"/>
                                          </p:val>
                                        </p:tav>
                                        <p:tav tm="100000">
                                          <p:val>
                                            <p:strVal val="#ppt_x"/>
                                          </p:val>
                                        </p:tav>
                                      </p:tavLst>
                                    </p:anim>
                                    <p:anim calcmode="lin" valueType="num">
                                      <p:cBhvr additive="base">
                                        <p:cTn id="113" dur="500" fill="hold"/>
                                        <p:tgtEl>
                                          <p:spTgt spid="227"/>
                                        </p:tgtEl>
                                        <p:attrNameLst>
                                          <p:attrName>ppt_y</p:attrName>
                                        </p:attrNameLst>
                                      </p:cBhvr>
                                      <p:tavLst>
                                        <p:tav tm="0">
                                          <p:val>
                                            <p:strVal val="#ppt_y"/>
                                          </p:val>
                                        </p:tav>
                                        <p:tav tm="100000">
                                          <p:val>
                                            <p:strVal val="#ppt_y"/>
                                          </p:val>
                                        </p:tav>
                                      </p:tavLst>
                                    </p:anim>
                                  </p:childTnLst>
                                </p:cTn>
                              </p:par>
                              <p:par>
                                <p:cTn id="114" presetID="2" presetClass="entr" presetSubtype="2" fill="hold" grpId="0" nodeType="withEffect">
                                  <p:stCondLst>
                                    <p:cond delay="0"/>
                                  </p:stCondLst>
                                  <p:childTnLst>
                                    <p:set>
                                      <p:cBhvr>
                                        <p:cTn id="115" dur="1" fill="hold">
                                          <p:stCondLst>
                                            <p:cond delay="0"/>
                                          </p:stCondLst>
                                        </p:cTn>
                                        <p:tgtEl>
                                          <p:spTgt spid="228"/>
                                        </p:tgtEl>
                                        <p:attrNameLst>
                                          <p:attrName>style.visibility</p:attrName>
                                        </p:attrNameLst>
                                      </p:cBhvr>
                                      <p:to>
                                        <p:strVal val="visible"/>
                                      </p:to>
                                    </p:set>
                                    <p:anim calcmode="lin" valueType="num">
                                      <p:cBhvr additive="base">
                                        <p:cTn id="116" dur="500" fill="hold"/>
                                        <p:tgtEl>
                                          <p:spTgt spid="228"/>
                                        </p:tgtEl>
                                        <p:attrNameLst>
                                          <p:attrName>ppt_x</p:attrName>
                                        </p:attrNameLst>
                                      </p:cBhvr>
                                      <p:tavLst>
                                        <p:tav tm="0">
                                          <p:val>
                                            <p:strVal val="1+#ppt_w/2"/>
                                          </p:val>
                                        </p:tav>
                                        <p:tav tm="100000">
                                          <p:val>
                                            <p:strVal val="#ppt_x"/>
                                          </p:val>
                                        </p:tav>
                                      </p:tavLst>
                                    </p:anim>
                                    <p:anim calcmode="lin" valueType="num">
                                      <p:cBhvr additive="base">
                                        <p:cTn id="117" dur="500" fill="hold"/>
                                        <p:tgtEl>
                                          <p:spTgt spid="228"/>
                                        </p:tgtEl>
                                        <p:attrNameLst>
                                          <p:attrName>ppt_y</p:attrName>
                                        </p:attrNameLst>
                                      </p:cBhvr>
                                      <p:tavLst>
                                        <p:tav tm="0">
                                          <p:val>
                                            <p:strVal val="#ppt_y"/>
                                          </p:val>
                                        </p:tav>
                                        <p:tav tm="100000">
                                          <p:val>
                                            <p:strVal val="#ppt_y"/>
                                          </p:val>
                                        </p:tav>
                                      </p:tavLst>
                                    </p:anim>
                                  </p:childTnLst>
                                </p:cTn>
                              </p:par>
                              <p:par>
                                <p:cTn id="118" presetID="2" presetClass="entr" presetSubtype="2" fill="hold" grpId="0" nodeType="withEffect">
                                  <p:stCondLst>
                                    <p:cond delay="0"/>
                                  </p:stCondLst>
                                  <p:childTnLst>
                                    <p:set>
                                      <p:cBhvr>
                                        <p:cTn id="119" dur="1" fill="hold">
                                          <p:stCondLst>
                                            <p:cond delay="0"/>
                                          </p:stCondLst>
                                        </p:cTn>
                                        <p:tgtEl>
                                          <p:spTgt spid="229"/>
                                        </p:tgtEl>
                                        <p:attrNameLst>
                                          <p:attrName>style.visibility</p:attrName>
                                        </p:attrNameLst>
                                      </p:cBhvr>
                                      <p:to>
                                        <p:strVal val="visible"/>
                                      </p:to>
                                    </p:set>
                                    <p:anim calcmode="lin" valueType="num">
                                      <p:cBhvr additive="base">
                                        <p:cTn id="120" dur="500" fill="hold"/>
                                        <p:tgtEl>
                                          <p:spTgt spid="229"/>
                                        </p:tgtEl>
                                        <p:attrNameLst>
                                          <p:attrName>ppt_x</p:attrName>
                                        </p:attrNameLst>
                                      </p:cBhvr>
                                      <p:tavLst>
                                        <p:tav tm="0">
                                          <p:val>
                                            <p:strVal val="1+#ppt_w/2"/>
                                          </p:val>
                                        </p:tav>
                                        <p:tav tm="100000">
                                          <p:val>
                                            <p:strVal val="#ppt_x"/>
                                          </p:val>
                                        </p:tav>
                                      </p:tavLst>
                                    </p:anim>
                                    <p:anim calcmode="lin" valueType="num">
                                      <p:cBhvr additive="base">
                                        <p:cTn id="121" dur="500" fill="hold"/>
                                        <p:tgtEl>
                                          <p:spTgt spid="229"/>
                                        </p:tgtEl>
                                        <p:attrNameLst>
                                          <p:attrName>ppt_y</p:attrName>
                                        </p:attrNameLst>
                                      </p:cBhvr>
                                      <p:tavLst>
                                        <p:tav tm="0">
                                          <p:val>
                                            <p:strVal val="#ppt_y"/>
                                          </p:val>
                                        </p:tav>
                                        <p:tav tm="100000">
                                          <p:val>
                                            <p:strVal val="#ppt_y"/>
                                          </p:val>
                                        </p:tav>
                                      </p:tavLst>
                                    </p:anim>
                                  </p:childTnLst>
                                </p:cTn>
                              </p:par>
                              <p:par>
                                <p:cTn id="122" presetID="2" presetClass="entr" presetSubtype="2" fill="hold" grpId="0" nodeType="withEffect">
                                  <p:stCondLst>
                                    <p:cond delay="0"/>
                                  </p:stCondLst>
                                  <p:childTnLst>
                                    <p:set>
                                      <p:cBhvr>
                                        <p:cTn id="123" dur="1" fill="hold">
                                          <p:stCondLst>
                                            <p:cond delay="0"/>
                                          </p:stCondLst>
                                        </p:cTn>
                                        <p:tgtEl>
                                          <p:spTgt spid="230"/>
                                        </p:tgtEl>
                                        <p:attrNameLst>
                                          <p:attrName>style.visibility</p:attrName>
                                        </p:attrNameLst>
                                      </p:cBhvr>
                                      <p:to>
                                        <p:strVal val="visible"/>
                                      </p:to>
                                    </p:set>
                                    <p:anim calcmode="lin" valueType="num">
                                      <p:cBhvr additive="base">
                                        <p:cTn id="124" dur="500" fill="hold"/>
                                        <p:tgtEl>
                                          <p:spTgt spid="230"/>
                                        </p:tgtEl>
                                        <p:attrNameLst>
                                          <p:attrName>ppt_x</p:attrName>
                                        </p:attrNameLst>
                                      </p:cBhvr>
                                      <p:tavLst>
                                        <p:tav tm="0">
                                          <p:val>
                                            <p:strVal val="1+#ppt_w/2"/>
                                          </p:val>
                                        </p:tav>
                                        <p:tav tm="100000">
                                          <p:val>
                                            <p:strVal val="#ppt_x"/>
                                          </p:val>
                                        </p:tav>
                                      </p:tavLst>
                                    </p:anim>
                                    <p:anim calcmode="lin" valueType="num">
                                      <p:cBhvr additive="base">
                                        <p:cTn id="125" dur="500" fill="hold"/>
                                        <p:tgtEl>
                                          <p:spTgt spid="230"/>
                                        </p:tgtEl>
                                        <p:attrNameLst>
                                          <p:attrName>ppt_y</p:attrName>
                                        </p:attrNameLst>
                                      </p:cBhvr>
                                      <p:tavLst>
                                        <p:tav tm="0">
                                          <p:val>
                                            <p:strVal val="#ppt_y"/>
                                          </p:val>
                                        </p:tav>
                                        <p:tav tm="100000">
                                          <p:val>
                                            <p:strVal val="#ppt_y"/>
                                          </p:val>
                                        </p:tav>
                                      </p:tavLst>
                                    </p:anim>
                                  </p:childTnLst>
                                </p:cTn>
                              </p:par>
                              <p:par>
                                <p:cTn id="126" presetID="2" presetClass="entr" presetSubtype="2" fill="hold" grpId="0" nodeType="withEffect">
                                  <p:stCondLst>
                                    <p:cond delay="0"/>
                                  </p:stCondLst>
                                  <p:childTnLst>
                                    <p:set>
                                      <p:cBhvr>
                                        <p:cTn id="127" dur="1" fill="hold">
                                          <p:stCondLst>
                                            <p:cond delay="0"/>
                                          </p:stCondLst>
                                        </p:cTn>
                                        <p:tgtEl>
                                          <p:spTgt spid="231"/>
                                        </p:tgtEl>
                                        <p:attrNameLst>
                                          <p:attrName>style.visibility</p:attrName>
                                        </p:attrNameLst>
                                      </p:cBhvr>
                                      <p:to>
                                        <p:strVal val="visible"/>
                                      </p:to>
                                    </p:set>
                                    <p:anim calcmode="lin" valueType="num">
                                      <p:cBhvr additive="base">
                                        <p:cTn id="128" dur="500" fill="hold"/>
                                        <p:tgtEl>
                                          <p:spTgt spid="231"/>
                                        </p:tgtEl>
                                        <p:attrNameLst>
                                          <p:attrName>ppt_x</p:attrName>
                                        </p:attrNameLst>
                                      </p:cBhvr>
                                      <p:tavLst>
                                        <p:tav tm="0">
                                          <p:val>
                                            <p:strVal val="1+#ppt_w/2"/>
                                          </p:val>
                                        </p:tav>
                                        <p:tav tm="100000">
                                          <p:val>
                                            <p:strVal val="#ppt_x"/>
                                          </p:val>
                                        </p:tav>
                                      </p:tavLst>
                                    </p:anim>
                                    <p:anim calcmode="lin" valueType="num">
                                      <p:cBhvr additive="base">
                                        <p:cTn id="129" dur="500" fill="hold"/>
                                        <p:tgtEl>
                                          <p:spTgt spid="231"/>
                                        </p:tgtEl>
                                        <p:attrNameLst>
                                          <p:attrName>ppt_y</p:attrName>
                                        </p:attrNameLst>
                                      </p:cBhvr>
                                      <p:tavLst>
                                        <p:tav tm="0">
                                          <p:val>
                                            <p:strVal val="#ppt_y"/>
                                          </p:val>
                                        </p:tav>
                                        <p:tav tm="100000">
                                          <p:val>
                                            <p:strVal val="#ppt_y"/>
                                          </p:val>
                                        </p:tav>
                                      </p:tavLst>
                                    </p:anim>
                                  </p:childTnLst>
                                </p:cTn>
                              </p:par>
                              <p:par>
                                <p:cTn id="130" presetID="2" presetClass="entr" presetSubtype="2" fill="hold" grpId="0" nodeType="withEffect">
                                  <p:stCondLst>
                                    <p:cond delay="0"/>
                                  </p:stCondLst>
                                  <p:childTnLst>
                                    <p:set>
                                      <p:cBhvr>
                                        <p:cTn id="131" dur="1" fill="hold">
                                          <p:stCondLst>
                                            <p:cond delay="0"/>
                                          </p:stCondLst>
                                        </p:cTn>
                                        <p:tgtEl>
                                          <p:spTgt spid="232"/>
                                        </p:tgtEl>
                                        <p:attrNameLst>
                                          <p:attrName>style.visibility</p:attrName>
                                        </p:attrNameLst>
                                      </p:cBhvr>
                                      <p:to>
                                        <p:strVal val="visible"/>
                                      </p:to>
                                    </p:set>
                                    <p:anim calcmode="lin" valueType="num">
                                      <p:cBhvr additive="base">
                                        <p:cTn id="132" dur="500" fill="hold"/>
                                        <p:tgtEl>
                                          <p:spTgt spid="232"/>
                                        </p:tgtEl>
                                        <p:attrNameLst>
                                          <p:attrName>ppt_x</p:attrName>
                                        </p:attrNameLst>
                                      </p:cBhvr>
                                      <p:tavLst>
                                        <p:tav tm="0">
                                          <p:val>
                                            <p:strVal val="1+#ppt_w/2"/>
                                          </p:val>
                                        </p:tav>
                                        <p:tav tm="100000">
                                          <p:val>
                                            <p:strVal val="#ppt_x"/>
                                          </p:val>
                                        </p:tav>
                                      </p:tavLst>
                                    </p:anim>
                                    <p:anim calcmode="lin" valueType="num">
                                      <p:cBhvr additive="base">
                                        <p:cTn id="133" dur="500" fill="hold"/>
                                        <p:tgtEl>
                                          <p:spTgt spid="232"/>
                                        </p:tgtEl>
                                        <p:attrNameLst>
                                          <p:attrName>ppt_y</p:attrName>
                                        </p:attrNameLst>
                                      </p:cBhvr>
                                      <p:tavLst>
                                        <p:tav tm="0">
                                          <p:val>
                                            <p:strVal val="#ppt_y"/>
                                          </p:val>
                                        </p:tav>
                                        <p:tav tm="100000">
                                          <p:val>
                                            <p:strVal val="#ppt_y"/>
                                          </p:val>
                                        </p:tav>
                                      </p:tavLst>
                                    </p:anim>
                                  </p:childTnLst>
                                </p:cTn>
                              </p:par>
                              <p:par>
                                <p:cTn id="134" presetID="2" presetClass="entr" presetSubtype="2" fill="hold" grpId="0" nodeType="withEffect">
                                  <p:stCondLst>
                                    <p:cond delay="0"/>
                                  </p:stCondLst>
                                  <p:childTnLst>
                                    <p:set>
                                      <p:cBhvr>
                                        <p:cTn id="135" dur="1" fill="hold">
                                          <p:stCondLst>
                                            <p:cond delay="0"/>
                                          </p:stCondLst>
                                        </p:cTn>
                                        <p:tgtEl>
                                          <p:spTgt spid="233"/>
                                        </p:tgtEl>
                                        <p:attrNameLst>
                                          <p:attrName>style.visibility</p:attrName>
                                        </p:attrNameLst>
                                      </p:cBhvr>
                                      <p:to>
                                        <p:strVal val="visible"/>
                                      </p:to>
                                    </p:set>
                                    <p:anim calcmode="lin" valueType="num">
                                      <p:cBhvr additive="base">
                                        <p:cTn id="136" dur="500" fill="hold"/>
                                        <p:tgtEl>
                                          <p:spTgt spid="233"/>
                                        </p:tgtEl>
                                        <p:attrNameLst>
                                          <p:attrName>ppt_x</p:attrName>
                                        </p:attrNameLst>
                                      </p:cBhvr>
                                      <p:tavLst>
                                        <p:tav tm="0">
                                          <p:val>
                                            <p:strVal val="1+#ppt_w/2"/>
                                          </p:val>
                                        </p:tav>
                                        <p:tav tm="100000">
                                          <p:val>
                                            <p:strVal val="#ppt_x"/>
                                          </p:val>
                                        </p:tav>
                                      </p:tavLst>
                                    </p:anim>
                                    <p:anim calcmode="lin" valueType="num">
                                      <p:cBhvr additive="base">
                                        <p:cTn id="137" dur="500" fill="hold"/>
                                        <p:tgtEl>
                                          <p:spTgt spid="233"/>
                                        </p:tgtEl>
                                        <p:attrNameLst>
                                          <p:attrName>ppt_y</p:attrName>
                                        </p:attrNameLst>
                                      </p:cBhvr>
                                      <p:tavLst>
                                        <p:tav tm="0">
                                          <p:val>
                                            <p:strVal val="#ppt_y"/>
                                          </p:val>
                                        </p:tav>
                                        <p:tav tm="100000">
                                          <p:val>
                                            <p:strVal val="#ppt_y"/>
                                          </p:val>
                                        </p:tav>
                                      </p:tavLst>
                                    </p:anim>
                                  </p:childTnLst>
                                </p:cTn>
                              </p:par>
                              <p:par>
                                <p:cTn id="138" presetID="2" presetClass="entr" presetSubtype="2" fill="hold" grpId="0" nodeType="withEffect">
                                  <p:stCondLst>
                                    <p:cond delay="0"/>
                                  </p:stCondLst>
                                  <p:childTnLst>
                                    <p:set>
                                      <p:cBhvr>
                                        <p:cTn id="139" dur="1" fill="hold">
                                          <p:stCondLst>
                                            <p:cond delay="0"/>
                                          </p:stCondLst>
                                        </p:cTn>
                                        <p:tgtEl>
                                          <p:spTgt spid="234"/>
                                        </p:tgtEl>
                                        <p:attrNameLst>
                                          <p:attrName>style.visibility</p:attrName>
                                        </p:attrNameLst>
                                      </p:cBhvr>
                                      <p:to>
                                        <p:strVal val="visible"/>
                                      </p:to>
                                    </p:set>
                                    <p:anim calcmode="lin" valueType="num">
                                      <p:cBhvr additive="base">
                                        <p:cTn id="140" dur="500" fill="hold"/>
                                        <p:tgtEl>
                                          <p:spTgt spid="234"/>
                                        </p:tgtEl>
                                        <p:attrNameLst>
                                          <p:attrName>ppt_x</p:attrName>
                                        </p:attrNameLst>
                                      </p:cBhvr>
                                      <p:tavLst>
                                        <p:tav tm="0">
                                          <p:val>
                                            <p:strVal val="1+#ppt_w/2"/>
                                          </p:val>
                                        </p:tav>
                                        <p:tav tm="100000">
                                          <p:val>
                                            <p:strVal val="#ppt_x"/>
                                          </p:val>
                                        </p:tav>
                                      </p:tavLst>
                                    </p:anim>
                                    <p:anim calcmode="lin" valueType="num">
                                      <p:cBhvr additive="base">
                                        <p:cTn id="141" dur="500" fill="hold"/>
                                        <p:tgtEl>
                                          <p:spTgt spid="234"/>
                                        </p:tgtEl>
                                        <p:attrNameLst>
                                          <p:attrName>ppt_y</p:attrName>
                                        </p:attrNameLst>
                                      </p:cBhvr>
                                      <p:tavLst>
                                        <p:tav tm="0">
                                          <p:val>
                                            <p:strVal val="#ppt_y"/>
                                          </p:val>
                                        </p:tav>
                                        <p:tav tm="100000">
                                          <p:val>
                                            <p:strVal val="#ppt_y"/>
                                          </p:val>
                                        </p:tav>
                                      </p:tavLst>
                                    </p:anim>
                                  </p:childTnLst>
                                </p:cTn>
                              </p:par>
                              <p:par>
                                <p:cTn id="142" presetID="2" presetClass="entr" presetSubtype="2" fill="hold" grpId="0" nodeType="withEffect">
                                  <p:stCondLst>
                                    <p:cond delay="0"/>
                                  </p:stCondLst>
                                  <p:childTnLst>
                                    <p:set>
                                      <p:cBhvr>
                                        <p:cTn id="143" dur="1" fill="hold">
                                          <p:stCondLst>
                                            <p:cond delay="0"/>
                                          </p:stCondLst>
                                        </p:cTn>
                                        <p:tgtEl>
                                          <p:spTgt spid="235"/>
                                        </p:tgtEl>
                                        <p:attrNameLst>
                                          <p:attrName>style.visibility</p:attrName>
                                        </p:attrNameLst>
                                      </p:cBhvr>
                                      <p:to>
                                        <p:strVal val="visible"/>
                                      </p:to>
                                    </p:set>
                                    <p:anim calcmode="lin" valueType="num">
                                      <p:cBhvr additive="base">
                                        <p:cTn id="144" dur="500" fill="hold"/>
                                        <p:tgtEl>
                                          <p:spTgt spid="235"/>
                                        </p:tgtEl>
                                        <p:attrNameLst>
                                          <p:attrName>ppt_x</p:attrName>
                                        </p:attrNameLst>
                                      </p:cBhvr>
                                      <p:tavLst>
                                        <p:tav tm="0">
                                          <p:val>
                                            <p:strVal val="1+#ppt_w/2"/>
                                          </p:val>
                                        </p:tav>
                                        <p:tav tm="100000">
                                          <p:val>
                                            <p:strVal val="#ppt_x"/>
                                          </p:val>
                                        </p:tav>
                                      </p:tavLst>
                                    </p:anim>
                                    <p:anim calcmode="lin" valueType="num">
                                      <p:cBhvr additive="base">
                                        <p:cTn id="145" dur="500" fill="hold"/>
                                        <p:tgtEl>
                                          <p:spTgt spid="235"/>
                                        </p:tgtEl>
                                        <p:attrNameLst>
                                          <p:attrName>ppt_y</p:attrName>
                                        </p:attrNameLst>
                                      </p:cBhvr>
                                      <p:tavLst>
                                        <p:tav tm="0">
                                          <p:val>
                                            <p:strVal val="#ppt_y"/>
                                          </p:val>
                                        </p:tav>
                                        <p:tav tm="100000">
                                          <p:val>
                                            <p:strVal val="#ppt_y"/>
                                          </p:val>
                                        </p:tav>
                                      </p:tavLst>
                                    </p:anim>
                                  </p:childTnLst>
                                </p:cTn>
                              </p:par>
                              <p:par>
                                <p:cTn id="146" presetID="2" presetClass="entr" presetSubtype="2" fill="hold" grpId="0" nodeType="withEffect">
                                  <p:stCondLst>
                                    <p:cond delay="0"/>
                                  </p:stCondLst>
                                  <p:childTnLst>
                                    <p:set>
                                      <p:cBhvr>
                                        <p:cTn id="147" dur="1" fill="hold">
                                          <p:stCondLst>
                                            <p:cond delay="0"/>
                                          </p:stCondLst>
                                        </p:cTn>
                                        <p:tgtEl>
                                          <p:spTgt spid="236"/>
                                        </p:tgtEl>
                                        <p:attrNameLst>
                                          <p:attrName>style.visibility</p:attrName>
                                        </p:attrNameLst>
                                      </p:cBhvr>
                                      <p:to>
                                        <p:strVal val="visible"/>
                                      </p:to>
                                    </p:set>
                                    <p:anim calcmode="lin" valueType="num">
                                      <p:cBhvr additive="base">
                                        <p:cTn id="148" dur="500" fill="hold"/>
                                        <p:tgtEl>
                                          <p:spTgt spid="236"/>
                                        </p:tgtEl>
                                        <p:attrNameLst>
                                          <p:attrName>ppt_x</p:attrName>
                                        </p:attrNameLst>
                                      </p:cBhvr>
                                      <p:tavLst>
                                        <p:tav tm="0">
                                          <p:val>
                                            <p:strVal val="1+#ppt_w/2"/>
                                          </p:val>
                                        </p:tav>
                                        <p:tav tm="100000">
                                          <p:val>
                                            <p:strVal val="#ppt_x"/>
                                          </p:val>
                                        </p:tav>
                                      </p:tavLst>
                                    </p:anim>
                                    <p:anim calcmode="lin" valueType="num">
                                      <p:cBhvr additive="base">
                                        <p:cTn id="149" dur="500" fill="hold"/>
                                        <p:tgtEl>
                                          <p:spTgt spid="236"/>
                                        </p:tgtEl>
                                        <p:attrNameLst>
                                          <p:attrName>ppt_y</p:attrName>
                                        </p:attrNameLst>
                                      </p:cBhvr>
                                      <p:tavLst>
                                        <p:tav tm="0">
                                          <p:val>
                                            <p:strVal val="#ppt_y"/>
                                          </p:val>
                                        </p:tav>
                                        <p:tav tm="100000">
                                          <p:val>
                                            <p:strVal val="#ppt_y"/>
                                          </p:val>
                                        </p:tav>
                                      </p:tavLst>
                                    </p:anim>
                                  </p:childTnLst>
                                </p:cTn>
                              </p:par>
                              <p:par>
                                <p:cTn id="150" presetID="2" presetClass="entr" presetSubtype="2" fill="hold" grpId="0" nodeType="withEffect">
                                  <p:stCondLst>
                                    <p:cond delay="0"/>
                                  </p:stCondLst>
                                  <p:childTnLst>
                                    <p:set>
                                      <p:cBhvr>
                                        <p:cTn id="151" dur="1" fill="hold">
                                          <p:stCondLst>
                                            <p:cond delay="0"/>
                                          </p:stCondLst>
                                        </p:cTn>
                                        <p:tgtEl>
                                          <p:spTgt spid="237"/>
                                        </p:tgtEl>
                                        <p:attrNameLst>
                                          <p:attrName>style.visibility</p:attrName>
                                        </p:attrNameLst>
                                      </p:cBhvr>
                                      <p:to>
                                        <p:strVal val="visible"/>
                                      </p:to>
                                    </p:set>
                                    <p:anim calcmode="lin" valueType="num">
                                      <p:cBhvr additive="base">
                                        <p:cTn id="152" dur="500" fill="hold"/>
                                        <p:tgtEl>
                                          <p:spTgt spid="237"/>
                                        </p:tgtEl>
                                        <p:attrNameLst>
                                          <p:attrName>ppt_x</p:attrName>
                                        </p:attrNameLst>
                                      </p:cBhvr>
                                      <p:tavLst>
                                        <p:tav tm="0">
                                          <p:val>
                                            <p:strVal val="1+#ppt_w/2"/>
                                          </p:val>
                                        </p:tav>
                                        <p:tav tm="100000">
                                          <p:val>
                                            <p:strVal val="#ppt_x"/>
                                          </p:val>
                                        </p:tav>
                                      </p:tavLst>
                                    </p:anim>
                                    <p:anim calcmode="lin" valueType="num">
                                      <p:cBhvr additive="base">
                                        <p:cTn id="153" dur="500" fill="hold"/>
                                        <p:tgtEl>
                                          <p:spTgt spid="237"/>
                                        </p:tgtEl>
                                        <p:attrNameLst>
                                          <p:attrName>ppt_y</p:attrName>
                                        </p:attrNameLst>
                                      </p:cBhvr>
                                      <p:tavLst>
                                        <p:tav tm="0">
                                          <p:val>
                                            <p:strVal val="#ppt_y"/>
                                          </p:val>
                                        </p:tav>
                                        <p:tav tm="100000">
                                          <p:val>
                                            <p:strVal val="#ppt_y"/>
                                          </p:val>
                                        </p:tav>
                                      </p:tavLst>
                                    </p:anim>
                                  </p:childTnLst>
                                </p:cTn>
                              </p:par>
                            </p:childTnLst>
                          </p:cTn>
                        </p:par>
                        <p:par>
                          <p:cTn id="154" fill="hold">
                            <p:stCondLst>
                              <p:cond delay="1500"/>
                            </p:stCondLst>
                            <p:childTnLst>
                              <p:par>
                                <p:cTn id="155" presetID="22" presetClass="entr" presetSubtype="8" fill="hold" grpId="0" nodeType="afterEffect">
                                  <p:stCondLst>
                                    <p:cond delay="0"/>
                                  </p:stCondLst>
                                  <p:childTnLst>
                                    <p:set>
                                      <p:cBhvr>
                                        <p:cTn id="156" dur="1" fill="hold">
                                          <p:stCondLst>
                                            <p:cond delay="0"/>
                                          </p:stCondLst>
                                        </p:cTn>
                                        <p:tgtEl>
                                          <p:spTgt spid="257"/>
                                        </p:tgtEl>
                                        <p:attrNameLst>
                                          <p:attrName>style.visibility</p:attrName>
                                        </p:attrNameLst>
                                      </p:cBhvr>
                                      <p:to>
                                        <p:strVal val="visible"/>
                                      </p:to>
                                    </p:set>
                                    <p:animEffect transition="in" filter="wipe(left)">
                                      <p:cBhvr>
                                        <p:cTn id="157" dur="500"/>
                                        <p:tgtEl>
                                          <p:spTgt spid="257"/>
                                        </p:tgtEl>
                                      </p:cBhvr>
                                    </p:animEffect>
                                  </p:childTnLst>
                                </p:cTn>
                              </p:par>
                            </p:childTnLst>
                          </p:cTn>
                        </p:par>
                        <p:par>
                          <p:cTn id="158" fill="hold">
                            <p:stCondLst>
                              <p:cond delay="2000"/>
                            </p:stCondLst>
                            <p:childTnLst>
                              <p:par>
                                <p:cTn id="159" presetID="10" presetClass="entr" presetSubtype="0" fill="hold" grpId="0" nodeType="afterEffect">
                                  <p:stCondLst>
                                    <p:cond delay="0"/>
                                  </p:stCondLst>
                                  <p:childTnLst>
                                    <p:set>
                                      <p:cBhvr>
                                        <p:cTn id="160" dur="1" fill="hold">
                                          <p:stCondLst>
                                            <p:cond delay="0"/>
                                          </p:stCondLst>
                                        </p:cTn>
                                        <p:tgtEl>
                                          <p:spTgt spid="258"/>
                                        </p:tgtEl>
                                        <p:attrNameLst>
                                          <p:attrName>style.visibility</p:attrName>
                                        </p:attrNameLst>
                                      </p:cBhvr>
                                      <p:to>
                                        <p:strVal val="visible"/>
                                      </p:to>
                                    </p:set>
                                    <p:animEffect transition="in" filter="fade">
                                      <p:cBhvr>
                                        <p:cTn id="161" dur="50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animBg="1"/>
      <p:bldP spid="203" grpId="0" animBg="1"/>
      <p:bldP spid="204" grpId="0" animBg="1"/>
      <p:bldP spid="205" grpId="0" animBg="1"/>
      <p:bldP spid="206" grpId="0" animBg="1"/>
      <p:bldP spid="207" grpId="0" animBg="1"/>
      <p:bldP spid="208" grpId="0" animBg="1"/>
      <p:bldP spid="209" grpId="0" animBg="1"/>
      <p:bldP spid="210" grpId="0" animBg="1"/>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236" grpId="0" animBg="1"/>
      <p:bldP spid="237" grpId="0" animBg="1"/>
      <p:bldP spid="257" grpId="0"/>
      <p:bldP spid="258"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850</TotalTime>
  <Words>2358</Words>
  <Application>Microsoft Office PowerPoint</Application>
  <PresentationFormat>自定义</PresentationFormat>
  <Paragraphs>121</Paragraphs>
  <Slides>37</Slides>
  <Notes>1</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37</vt:i4>
      </vt:variant>
    </vt:vector>
  </HeadingPairs>
  <TitlesOfParts>
    <vt:vector size="39" baseType="lpstr">
      <vt:lpstr>Office 主题​​</vt:lpstr>
      <vt:lpstr>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130</cp:revision>
  <dcterms:created xsi:type="dcterms:W3CDTF">2021-04-02T06:41:31Z</dcterms:created>
  <dcterms:modified xsi:type="dcterms:W3CDTF">2023-11-29T02:25:47Z</dcterms:modified>
</cp:coreProperties>
</file>